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32"/>
  </p:notesMasterIdLst>
  <p:sldIdLst>
    <p:sldId id="533" r:id="rId2"/>
    <p:sldId id="582" r:id="rId3"/>
    <p:sldId id="583" r:id="rId4"/>
    <p:sldId id="534" r:id="rId5"/>
    <p:sldId id="584" r:id="rId6"/>
    <p:sldId id="572" r:id="rId7"/>
    <p:sldId id="573" r:id="rId8"/>
    <p:sldId id="536" r:id="rId9"/>
    <p:sldId id="537" r:id="rId10"/>
    <p:sldId id="538" r:id="rId11"/>
    <p:sldId id="539" r:id="rId12"/>
    <p:sldId id="541" r:id="rId13"/>
    <p:sldId id="585" r:id="rId14"/>
    <p:sldId id="542" r:id="rId15"/>
    <p:sldId id="543" r:id="rId16"/>
    <p:sldId id="544" r:id="rId17"/>
    <p:sldId id="586" r:id="rId18"/>
    <p:sldId id="546" r:id="rId19"/>
    <p:sldId id="547" r:id="rId20"/>
    <p:sldId id="549" r:id="rId21"/>
    <p:sldId id="550" r:id="rId22"/>
    <p:sldId id="551" r:id="rId23"/>
    <p:sldId id="552" r:id="rId24"/>
    <p:sldId id="553" r:id="rId25"/>
    <p:sldId id="554" r:id="rId26"/>
    <p:sldId id="555" r:id="rId27"/>
    <p:sldId id="556" r:id="rId28"/>
    <p:sldId id="557" r:id="rId29"/>
    <p:sldId id="574" r:id="rId30"/>
    <p:sldId id="578" r:id="rId31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bg2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bg2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bg2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bg2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bg2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800" b="1" kern="1200">
        <a:solidFill>
          <a:schemeClr val="bg2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800" b="1" kern="1200">
        <a:solidFill>
          <a:schemeClr val="bg2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800" b="1" kern="1200">
        <a:solidFill>
          <a:schemeClr val="bg2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800" b="1" kern="1200">
        <a:solidFill>
          <a:schemeClr val="bg2"/>
        </a:solidFill>
        <a:latin typeface="Verdana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 xmlns="">
        <p14:section name="Section par défaut" id="{CCAB187D-2E4D-44EF-8CF2-750D460B30DD}">
          <p14:sldIdLst>
            <p14:sldId id="475"/>
            <p14:sldId id="498"/>
            <p14:sldId id="479"/>
            <p14:sldId id="560"/>
            <p14:sldId id="493"/>
            <p14:sldId id="481"/>
            <p14:sldId id="423"/>
            <p14:sldId id="470"/>
            <p14:sldId id="426"/>
            <p14:sldId id="471"/>
            <p14:sldId id="428"/>
            <p14:sldId id="496"/>
            <p14:sldId id="497"/>
            <p14:sldId id="485"/>
            <p14:sldId id="515"/>
            <p14:sldId id="568"/>
            <p14:sldId id="569"/>
            <p14:sldId id="501"/>
            <p14:sldId id="499"/>
            <p14:sldId id="502"/>
            <p14:sldId id="504"/>
            <p14:sldId id="505"/>
            <p14:sldId id="506"/>
            <p14:sldId id="507"/>
            <p14:sldId id="508"/>
            <p14:sldId id="509"/>
            <p14:sldId id="510"/>
            <p14:sldId id="511"/>
            <p14:sldId id="512"/>
            <p14:sldId id="513"/>
            <p14:sldId id="514"/>
            <p14:sldId id="570"/>
            <p14:sldId id="571"/>
            <p14:sldId id="563"/>
            <p14:sldId id="562"/>
            <p14:sldId id="516"/>
            <p14:sldId id="561"/>
            <p14:sldId id="517"/>
            <p14:sldId id="518"/>
            <p14:sldId id="519"/>
            <p14:sldId id="520"/>
            <p14:sldId id="522"/>
            <p14:sldId id="523"/>
            <p14:sldId id="531"/>
            <p14:sldId id="524"/>
            <p14:sldId id="525"/>
            <p14:sldId id="527"/>
            <p14:sldId id="528"/>
            <p14:sldId id="529"/>
            <p14:sldId id="530"/>
            <p14:sldId id="532"/>
            <p14:sldId id="533"/>
            <p14:sldId id="534"/>
            <p14:sldId id="535"/>
            <p14:sldId id="572"/>
            <p14:sldId id="573"/>
            <p14:sldId id="536"/>
            <p14:sldId id="537"/>
            <p14:sldId id="538"/>
            <p14:sldId id="539"/>
            <p14:sldId id="540"/>
            <p14:sldId id="541"/>
            <p14:sldId id="542"/>
            <p14:sldId id="543"/>
            <p14:sldId id="544"/>
            <p14:sldId id="545"/>
            <p14:sldId id="546"/>
            <p14:sldId id="547"/>
            <p14:sldId id="548"/>
            <p14:sldId id="549"/>
            <p14:sldId id="550"/>
            <p14:sldId id="551"/>
            <p14:sldId id="552"/>
            <p14:sldId id="553"/>
            <p14:sldId id="554"/>
            <p14:sldId id="555"/>
            <p14:sldId id="556"/>
            <p14:sldId id="557"/>
            <p14:sldId id="574"/>
            <p14:sldId id="558"/>
            <p14:sldId id="5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FF6"/>
    <a:srgbClr val="DEDEEC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Style moyen 3 - 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61" autoAdjust="0"/>
    <p:restoredTop sz="86822" autoAdjust="0"/>
  </p:normalViewPr>
  <p:slideViewPr>
    <p:cSldViewPr>
      <p:cViewPr varScale="1">
        <p:scale>
          <a:sx n="63" d="100"/>
          <a:sy n="63" d="100"/>
        </p:scale>
        <p:origin x="-136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7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4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BC4F1767-8705-48A8-BD9F-34DC0CE48AF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21321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DF2BD-CEED-409C-9707-2AEE7ABCDC9C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Gender</a:t>
            </a:r>
            <a:r>
              <a:rPr lang="es-ES_tradnl" dirty="0" smtClean="0"/>
              <a:t>. </a:t>
            </a:r>
            <a:r>
              <a:rPr lang="es-ES_tradnl" dirty="0" err="1" smtClean="0"/>
              <a:t>See</a:t>
            </a:r>
            <a:r>
              <a:rPr lang="es-ES_tradnl" dirty="0" smtClean="0"/>
              <a:t> </a:t>
            </a:r>
            <a:r>
              <a:rPr lang="es-ES_tradnl" dirty="0" smtClean="0"/>
              <a:t>Austria, </a:t>
            </a:r>
            <a:r>
              <a:rPr lang="es-ES_tradnl" dirty="0" err="1" smtClean="0"/>
              <a:t>germany</a:t>
            </a:r>
            <a:r>
              <a:rPr lang="es-ES_tradnl" dirty="0" smtClean="0"/>
              <a:t>, </a:t>
            </a:r>
            <a:r>
              <a:rPr lang="es-ES_tradnl" dirty="0" err="1" smtClean="0"/>
              <a:t>switzerland</a:t>
            </a:r>
            <a:endParaRPr lang="es-ES_tradn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DF2BD-CEED-409C-9707-2AEE7ABCDC9C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Selective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or</a:t>
            </a:r>
            <a:r>
              <a:rPr lang="es-ES_tradnl" baseline="0" dirty="0" smtClean="0"/>
              <a:t> non-</a:t>
            </a:r>
            <a:r>
              <a:rPr lang="es-ES_tradnl" baseline="0" dirty="0" err="1" smtClean="0"/>
              <a:t>comprehensive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systems</a:t>
            </a:r>
            <a:r>
              <a:rPr lang="es-ES_tradnl" baseline="0" dirty="0" smtClean="0"/>
              <a:t> are in </a:t>
            </a:r>
            <a:r>
              <a:rPr lang="es-ES_tradnl" baseline="0" dirty="0" err="1" smtClean="0"/>
              <a:t>italics</a:t>
            </a:r>
            <a:r>
              <a:rPr lang="es-ES_tradnl" baseline="0" dirty="0" smtClean="0"/>
              <a:t>.</a:t>
            </a:r>
            <a:endParaRPr lang="es-ES_tradn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DF2BD-CEED-409C-9707-2AEE7ABCDC9C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Main result: a process of social self selection is observed in all the countries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4F1767-8705-48A8-BD9F-34DC0CE48AF4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Germany</a:t>
            </a:r>
            <a:r>
              <a:rPr lang="es-ES_tradnl" dirty="0" smtClean="0"/>
              <a:t> and </a:t>
            </a:r>
            <a:r>
              <a:rPr lang="es-ES_tradnl" dirty="0" err="1" smtClean="0"/>
              <a:t>Luxembourg</a:t>
            </a:r>
            <a:r>
              <a:rPr lang="es-ES_tradnl" dirty="0" smtClean="0"/>
              <a:t> are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not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included</a:t>
            </a:r>
            <a:r>
              <a:rPr lang="es-ES_tradnl" baseline="0" dirty="0" smtClean="0"/>
              <a:t>, </a:t>
            </a:r>
            <a:r>
              <a:rPr lang="es-ES_tradnl" baseline="0" dirty="0" err="1" smtClean="0"/>
              <a:t>because</a:t>
            </a:r>
            <a:r>
              <a:rPr lang="es-ES_tradnl" baseline="0" dirty="0" smtClean="0"/>
              <a:t> no </a:t>
            </a:r>
            <a:r>
              <a:rPr lang="es-ES_tradnl" baseline="0" dirty="0" err="1" smtClean="0"/>
              <a:t>enough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information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available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about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tracks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attended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by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students</a:t>
            </a:r>
            <a:r>
              <a:rPr lang="es-ES_tradnl" baseline="0" dirty="0" smtClean="0"/>
              <a:t>. </a:t>
            </a:r>
            <a:endParaRPr lang="es-ES_tradn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DF2BD-CEED-409C-9707-2AEE7ABCDC9C}" type="slidenum">
              <a:rPr lang="en-GB" smtClean="0"/>
              <a:pPr>
                <a:defRPr/>
              </a:pPr>
              <a:t>21</a:t>
            </a:fld>
            <a:endParaRPr lang="en-GB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! </a:t>
            </a:r>
            <a:r>
              <a:rPr lang="es-ES_tradnl" dirty="0" err="1" smtClean="0"/>
              <a:t>School</a:t>
            </a:r>
            <a:r>
              <a:rPr lang="es-ES_tradnl" dirty="0" smtClean="0"/>
              <a:t> </a:t>
            </a:r>
            <a:r>
              <a:rPr lang="es-ES_tradnl" dirty="0" err="1" smtClean="0"/>
              <a:t>sampling</a:t>
            </a:r>
            <a:r>
              <a:rPr lang="es-ES_tradnl" dirty="0" smtClean="0"/>
              <a:t>! In </a:t>
            </a:r>
            <a:r>
              <a:rPr lang="es-ES_tradnl" dirty="0" err="1" smtClean="0"/>
              <a:t>Japan</a:t>
            </a:r>
            <a:r>
              <a:rPr lang="es-ES_tradnl" dirty="0" smtClean="0"/>
              <a:t>, Austria &amp; </a:t>
            </a:r>
            <a:r>
              <a:rPr lang="es-ES_tradnl" dirty="0" err="1" smtClean="0"/>
              <a:t>Hungary</a:t>
            </a:r>
            <a:r>
              <a:rPr lang="es-ES_tradnl" dirty="0" smtClean="0"/>
              <a:t>,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tracks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within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schools</a:t>
            </a:r>
            <a:r>
              <a:rPr lang="es-ES_tradnl" baseline="0" dirty="0" smtClean="0"/>
              <a:t> are </a:t>
            </a:r>
            <a:r>
              <a:rPr lang="es-ES_tradnl" baseline="0" dirty="0" err="1" smtClean="0"/>
              <a:t>considered</a:t>
            </a:r>
            <a:r>
              <a:rPr lang="es-ES_tradnl" baseline="0" dirty="0" smtClean="0"/>
              <a:t> as “</a:t>
            </a:r>
            <a:r>
              <a:rPr lang="es-ES_tradnl" baseline="0" dirty="0" err="1" smtClean="0"/>
              <a:t>schools</a:t>
            </a:r>
            <a:r>
              <a:rPr lang="es-ES_tradnl" baseline="0" dirty="0" smtClean="0"/>
              <a:t>”. </a:t>
            </a:r>
          </a:p>
          <a:p>
            <a:r>
              <a:rPr lang="es-ES_tradnl" baseline="0" dirty="0" err="1" smtClean="0"/>
              <a:t>Après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vérification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dans</a:t>
            </a:r>
            <a:r>
              <a:rPr lang="es-ES_tradnl" baseline="0" dirty="0" smtClean="0"/>
              <a:t> la </a:t>
            </a:r>
            <a:r>
              <a:rPr lang="es-ES_tradnl" baseline="0" dirty="0" err="1" smtClean="0"/>
              <a:t>version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française</a:t>
            </a:r>
            <a:r>
              <a:rPr lang="es-ES_tradnl" baseline="0" dirty="0" smtClean="0"/>
              <a:t> de </a:t>
            </a:r>
            <a:r>
              <a:rPr lang="es-ES_tradnl" baseline="0" dirty="0" err="1" smtClean="0"/>
              <a:t>l’article</a:t>
            </a:r>
            <a:r>
              <a:rPr lang="es-ES_tradnl" baseline="0" dirty="0" smtClean="0"/>
              <a:t>, </a:t>
            </a:r>
            <a:r>
              <a:rPr lang="es-ES_tradnl" baseline="0" dirty="0" err="1" smtClean="0"/>
              <a:t>il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apparait</a:t>
            </a:r>
            <a:r>
              <a:rPr lang="es-ES_tradnl" baseline="0" dirty="0" smtClean="0"/>
              <a:t> que </a:t>
            </a:r>
            <a:r>
              <a:rPr lang="es-ES_tradnl" baseline="0" dirty="0" err="1" smtClean="0"/>
              <a:t>l’on</a:t>
            </a:r>
            <a:r>
              <a:rPr lang="es-ES_tradnl" baseline="0" dirty="0" smtClean="0"/>
              <a:t> a </a:t>
            </a:r>
            <a:r>
              <a:rPr lang="es-ES_tradnl" baseline="0" dirty="0" err="1" smtClean="0"/>
              <a:t>fait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tourner</a:t>
            </a:r>
            <a:r>
              <a:rPr lang="es-ES_tradnl" baseline="0" dirty="0" smtClean="0"/>
              <a:t> un </a:t>
            </a:r>
            <a:r>
              <a:rPr lang="es-ES_tradnl" baseline="0" dirty="0" err="1" smtClean="0"/>
              <a:t>modèle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avec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academic</a:t>
            </a:r>
            <a:r>
              <a:rPr lang="es-ES_tradnl" baseline="0" dirty="0" smtClean="0"/>
              <a:t>, </a:t>
            </a:r>
            <a:r>
              <a:rPr lang="es-ES_tradnl" baseline="0" dirty="0" err="1" smtClean="0"/>
              <a:t>puis</a:t>
            </a:r>
            <a:r>
              <a:rPr lang="es-ES_tradnl" baseline="0" dirty="0" smtClean="0"/>
              <a:t> un </a:t>
            </a:r>
            <a:r>
              <a:rPr lang="es-ES_tradnl" baseline="0" dirty="0" err="1" smtClean="0"/>
              <a:t>modèle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avec</a:t>
            </a:r>
            <a:r>
              <a:rPr lang="es-ES_tradnl" baseline="0" dirty="0" smtClean="0"/>
              <a:t> mean-</a:t>
            </a:r>
            <a:r>
              <a:rPr lang="es-ES_tradnl" baseline="0" dirty="0" err="1" smtClean="0"/>
              <a:t>ses</a:t>
            </a:r>
            <a:r>
              <a:rPr lang="es-ES_tradnl" baseline="0" dirty="0" smtClean="0"/>
              <a:t> à la place </a:t>
            </a:r>
            <a:r>
              <a:rPr lang="es-ES_tradnl" baseline="0" dirty="0" err="1" smtClean="0"/>
              <a:t>d’academic</a:t>
            </a:r>
            <a:r>
              <a:rPr lang="es-ES_tradnl" baseline="0" smtClean="0"/>
              <a:t>. </a:t>
            </a:r>
            <a:endParaRPr lang="es-ES_tradn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DF2BD-CEED-409C-9707-2AEE7ABCDC9C}" type="slidenum">
              <a:rPr lang="en-GB" smtClean="0"/>
              <a:pPr>
                <a:defRPr/>
              </a:pPr>
              <a:t>22</a:t>
            </a:fld>
            <a:endParaRPr lang="en-GB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90478">
              <a:defRPr/>
            </a:pP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Considering the score obtained for Japan in table 5 and statistics method based on Ordinary Least Squares (OLS), we chose to consider Japan like an </a:t>
            </a:r>
            <a:r>
              <a:rPr lang="en-US" sz="13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outlier</a:t>
            </a: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It has not been taken into account here.</a:t>
            </a:r>
          </a:p>
          <a:p>
            <a:pPr defTabSz="990478">
              <a:defRPr/>
            </a:pPr>
            <a:r>
              <a:rPr lang="en-US" sz="13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As participating countries could not be strictly speaking considered as a simple random sample, no inferential test can be computed for these analyses. For the same reason, we did not use a HLM model using countries at level 3. </a:t>
            </a:r>
            <a:endParaRPr lang="es-ES_tradnl" sz="13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s-ES_tradn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DF2BD-CEED-409C-9707-2AEE7ABCDC9C}" type="slidenum">
              <a:rPr lang="en-GB" smtClean="0"/>
              <a:pPr>
                <a:defRPr/>
              </a:pPr>
              <a:t>26</a:t>
            </a:fld>
            <a:endParaRPr lang="en-GB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4F1767-8705-48A8-BD9F-34DC0CE48AF4}" type="slidenum">
              <a:rPr lang="fr-FR" smtClean="0"/>
              <a:pPr>
                <a:defRPr/>
              </a:pPr>
              <a:t>30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32C6417-E255-4CD0-9A0B-173717927393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GB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DF2BD-CEED-409C-9707-2AEE7ABCDC9C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The </a:t>
            </a:r>
            <a:r>
              <a:rPr lang="fr-BE" dirty="0" err="1" smtClean="0"/>
              <a:t>seminal</a:t>
            </a:r>
            <a:r>
              <a:rPr lang="fr-BE" baseline="0" dirty="0" smtClean="0"/>
              <a:t> </a:t>
            </a:r>
            <a:r>
              <a:rPr lang="fr-BE" baseline="0" dirty="0" err="1" smtClean="0"/>
              <a:t>study</a:t>
            </a:r>
            <a:r>
              <a:rPr lang="fr-BE" baseline="0" dirty="0" smtClean="0"/>
              <a:t> of Davis (1966) </a:t>
            </a:r>
            <a:r>
              <a:rPr lang="fr-BE" baseline="0" dirty="0" err="1" smtClean="0"/>
              <a:t>referred</a:t>
            </a:r>
            <a:r>
              <a:rPr lang="fr-BE" baseline="0" dirty="0" smtClean="0"/>
              <a:t> to the « </a:t>
            </a:r>
            <a:r>
              <a:rPr lang="fr-BE" baseline="0" dirty="0" err="1" smtClean="0"/>
              <a:t>frog</a:t>
            </a:r>
            <a:r>
              <a:rPr lang="fr-BE" baseline="0" dirty="0" smtClean="0"/>
              <a:t> pond » </a:t>
            </a:r>
            <a:r>
              <a:rPr lang="fr-BE" baseline="0" dirty="0" err="1" smtClean="0"/>
              <a:t>was</a:t>
            </a:r>
            <a:r>
              <a:rPr lang="fr-BE" baseline="0" dirty="0" smtClean="0"/>
              <a:t> about </a:t>
            </a:r>
            <a:r>
              <a:rPr lang="fr-BE" baseline="0" dirty="0" err="1" smtClean="0"/>
              <a:t>occupational</a:t>
            </a:r>
            <a:r>
              <a:rPr lang="fr-BE" baseline="0" dirty="0" smtClean="0"/>
              <a:t> aspirations. 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DF2BD-CEED-409C-9707-2AEE7ABCDC9C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To test </a:t>
            </a:r>
            <a:r>
              <a:rPr lang="fr-BE" dirty="0" err="1" smtClean="0"/>
              <a:t>it</a:t>
            </a:r>
            <a:r>
              <a:rPr lang="fr-BE" dirty="0" smtClean="0"/>
              <a:t> on a </a:t>
            </a:r>
            <a:r>
              <a:rPr lang="fr-BE" dirty="0" err="1" smtClean="0"/>
              <a:t>larger</a:t>
            </a:r>
            <a:r>
              <a:rPr lang="fr-BE" dirty="0" smtClean="0"/>
              <a:t> </a:t>
            </a:r>
            <a:r>
              <a:rPr lang="fr-BE" dirty="0" err="1" smtClean="0"/>
              <a:t>scale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DF2BD-CEED-409C-9707-2AEE7ABCDC9C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DF2BD-CEED-409C-9707-2AEE7ABCDC9C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 smtClean="0"/>
          </a:p>
          <a:p>
            <a:endParaRPr lang="es-ES_tradnl" dirty="0" smtClean="0"/>
          </a:p>
          <a:p>
            <a:r>
              <a:rPr lang="es-ES_tradnl" dirty="0" smtClean="0"/>
              <a:t>- ESCS=</a:t>
            </a:r>
            <a:r>
              <a:rPr lang="es-ES_tradnl" dirty="0" err="1" smtClean="0"/>
              <a:t>highest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occupational</a:t>
            </a:r>
            <a:r>
              <a:rPr lang="es-ES_tradnl" baseline="0" dirty="0" smtClean="0"/>
              <a:t> status, </a:t>
            </a:r>
            <a:r>
              <a:rPr lang="es-ES_tradnl" baseline="0" dirty="0" err="1" smtClean="0"/>
              <a:t>highest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educational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level</a:t>
            </a:r>
            <a:r>
              <a:rPr lang="es-ES_tradnl" baseline="0" dirty="0" smtClean="0"/>
              <a:t> of </a:t>
            </a:r>
            <a:r>
              <a:rPr lang="es-ES_tradnl" baseline="0" dirty="0" err="1" smtClean="0"/>
              <a:t>parents</a:t>
            </a:r>
            <a:r>
              <a:rPr lang="es-ES_tradnl" baseline="0" dirty="0" smtClean="0"/>
              <a:t>, home </a:t>
            </a:r>
            <a:r>
              <a:rPr lang="es-ES_tradnl" baseline="0" dirty="0" err="1" smtClean="0"/>
              <a:t>possessions</a:t>
            </a:r>
            <a:r>
              <a:rPr lang="es-ES_tradnl" baseline="0" dirty="0" smtClean="0"/>
              <a:t>. Mean=0, SD=1.</a:t>
            </a:r>
          </a:p>
          <a:p>
            <a:r>
              <a:rPr lang="es-ES_tradnl" baseline="0" dirty="0" smtClean="0"/>
              <a:t>- ISCED 5ª=</a:t>
            </a:r>
            <a:r>
              <a:rPr lang="es-ES_tradnl" baseline="0" dirty="0" err="1" smtClean="0"/>
              <a:t>higher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education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programs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relying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heavily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theory</a:t>
            </a:r>
            <a:r>
              <a:rPr lang="es-ES_tradnl" baseline="0" dirty="0" smtClean="0"/>
              <a:t> and </a:t>
            </a:r>
            <a:r>
              <a:rPr lang="es-ES_tradnl" baseline="0" dirty="0" err="1" smtClean="0"/>
              <a:t>offering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qualifications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for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research</a:t>
            </a:r>
            <a:r>
              <a:rPr lang="es-ES_tradnl" baseline="0" dirty="0" smtClean="0"/>
              <a:t> training </a:t>
            </a:r>
            <a:r>
              <a:rPr lang="es-ES_tradnl" baseline="0" dirty="0" err="1" smtClean="0"/>
              <a:t>programs</a:t>
            </a:r>
            <a:r>
              <a:rPr lang="es-ES_tradnl" baseline="0" dirty="0" smtClean="0"/>
              <a:t> (</a:t>
            </a:r>
            <a:r>
              <a:rPr lang="es-ES_tradnl" baseline="0" dirty="0" err="1" smtClean="0"/>
              <a:t>Ph.</a:t>
            </a:r>
            <a:r>
              <a:rPr lang="es-ES_tradnl" baseline="0" dirty="0" smtClean="0"/>
              <a:t> D=</a:t>
            </a:r>
            <a:r>
              <a:rPr lang="es-ES_tradnl" baseline="0" dirty="0" err="1" smtClean="0"/>
              <a:t>level</a:t>
            </a:r>
            <a:r>
              <a:rPr lang="es-ES_tradnl" baseline="0" dirty="0" smtClean="0"/>
              <a:t> 6). </a:t>
            </a:r>
            <a:endParaRPr lang="es-ES_tradn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DF2BD-CEED-409C-9707-2AEE7ABCDC9C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err="1" smtClean="0"/>
              <a:t>The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same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analyses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have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been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performed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using</a:t>
            </a:r>
            <a:r>
              <a:rPr lang="es-ES_tradnl" baseline="0" dirty="0" smtClean="0"/>
              <a:t> as </a:t>
            </a:r>
            <a:r>
              <a:rPr lang="es-ES_tradnl" baseline="0" dirty="0" err="1" smtClean="0"/>
              <a:t>dependant</a:t>
            </a:r>
            <a:r>
              <a:rPr lang="es-ES_tradnl" baseline="0" dirty="0" smtClean="0"/>
              <a:t> variable ISCED 5A, 5B and 6. </a:t>
            </a:r>
            <a:r>
              <a:rPr lang="es-ES_tradnl" baseline="0" dirty="0" err="1" smtClean="0"/>
              <a:t>Results</a:t>
            </a:r>
            <a:r>
              <a:rPr lang="es-ES_tradnl" baseline="0" dirty="0" smtClean="0"/>
              <a:t> are </a:t>
            </a:r>
            <a:r>
              <a:rPr lang="es-ES_tradnl" baseline="0" dirty="0" err="1" smtClean="0"/>
              <a:t>very</a:t>
            </a:r>
            <a:r>
              <a:rPr lang="es-ES_tradnl" baseline="0" dirty="0" smtClean="0"/>
              <a:t> similar. </a:t>
            </a:r>
            <a:r>
              <a:rPr lang="es-ES_tradnl" baseline="0" dirty="0" err="1" smtClean="0"/>
              <a:t>Correlations</a:t>
            </a:r>
            <a:r>
              <a:rPr lang="es-ES_tradnl" baseline="0" dirty="0" smtClean="0"/>
              <a:t> of </a:t>
            </a:r>
            <a:r>
              <a:rPr lang="es-ES_tradnl" baseline="0" dirty="0" err="1" smtClean="0"/>
              <a:t>the</a:t>
            </a:r>
            <a:r>
              <a:rPr lang="es-ES_tradnl" baseline="0" dirty="0" smtClean="0"/>
              <a:t> </a:t>
            </a:r>
            <a:r>
              <a:rPr lang="es-ES_tradnl" baseline="0" dirty="0" err="1" smtClean="0"/>
              <a:t>odds</a:t>
            </a:r>
            <a:r>
              <a:rPr lang="es-ES_tradnl" baseline="0" dirty="0" smtClean="0"/>
              <a:t> ratio </a:t>
            </a:r>
            <a:r>
              <a:rPr lang="es-ES_tradnl" baseline="0" dirty="0" err="1" smtClean="0"/>
              <a:t>for</a:t>
            </a:r>
            <a:r>
              <a:rPr lang="es-ES_tradnl" baseline="0" dirty="0" smtClean="0"/>
              <a:t> ESCS are .83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DF2BD-CEED-409C-9707-2AEE7ABCDC9C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0DF2BD-CEED-409C-9707-2AEE7ABCDC9C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A7019-C8D3-4501-BABE-9B1FCED604C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C8AD5-0F23-4974-9998-038D7560B7C0}" type="datetime1">
              <a:rPr lang="fr-FR"/>
              <a:pPr>
                <a:defRPr/>
              </a:pPr>
              <a:t>14/02/2013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BF3EF-5794-41E3-9301-A29E61C3F06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1A6F3-8EA0-407B-B1D9-F59FBAEA3E2F}" type="datetime1">
              <a:rPr lang="fr-FR"/>
              <a:pPr>
                <a:defRPr/>
              </a:pPr>
              <a:t>14/02/2013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fr-BE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5A872-4D5C-4B8A-B9E8-2C736212FF7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93594-D1EC-40DE-8CF3-FD5A664D3DFE}" type="datetime1">
              <a:rPr lang="fr-FR"/>
              <a:pPr>
                <a:defRPr/>
              </a:pPr>
              <a:t>14/02/2013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fr-BE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4BC73-1183-484B-8CAD-E8C4C890EC2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C7667-6A20-4164-AE62-5E322B590173}" type="datetime1">
              <a:rPr lang="fr-FR"/>
              <a:pPr>
                <a:defRPr/>
              </a:pPr>
              <a:t>14/02/2013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08E96-9A38-492F-AE4C-66D12A3E26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CD567-5D84-4C11-AD4E-CB33B5278029}" type="datetime1">
              <a:rPr lang="fr-FR"/>
              <a:pPr>
                <a:defRPr/>
              </a:pPr>
              <a:t>14/02/2013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B386E-C055-4D31-BE68-F51898F20A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6682A-E388-4480-9D92-4AC2059DA1DB}" type="datetime1">
              <a:rPr lang="fr-FR"/>
              <a:pPr>
                <a:defRPr/>
              </a:pPr>
              <a:t>14/02/2013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EA593D7-BE4C-40F8-9BD9-E44D52997C3C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6E5E2-ABE6-4D79-8178-6F34660BB18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C2DE7-5DF9-43E2-8A75-A3A9564D6170}" type="datetime1">
              <a:rPr lang="fr-FR"/>
              <a:pPr>
                <a:defRPr/>
              </a:pPr>
              <a:t>14/02/2013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CBD0E-DDC9-408F-974F-336C4A8D180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9F70A-9F30-42E0-9D24-8EC12336010F}" type="datetime1">
              <a:rPr lang="fr-FR"/>
              <a:pPr>
                <a:defRPr/>
              </a:pPr>
              <a:t>14/02/2013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D6761-D5E7-46B4-BE98-8E06E265D5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E701E-51A0-4556-A473-4647446BF82A}" type="datetime1">
              <a:rPr lang="fr-FR"/>
              <a:pPr>
                <a:defRPr/>
              </a:pPr>
              <a:t>14/02/2013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AB41B-7408-4834-99EE-939104DF66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67B9-411F-45A9-B468-8E55FAC8AC5C}" type="datetime1">
              <a:rPr lang="fr-FR"/>
              <a:pPr>
                <a:defRPr/>
              </a:pPr>
              <a:t>14/02/2013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3ABF1-E639-4BBA-995A-EE122B5226C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D5BF1-C21B-41D3-986E-98C1964F7672}" type="datetime1">
              <a:rPr lang="fr-FR"/>
              <a:pPr>
                <a:defRPr/>
              </a:pPr>
              <a:t>14/02/2013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17F1D-4204-4126-B042-17B1A23701C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9D0B8-9E8E-46FC-B0CA-43DA4A8E6115}" type="datetime1">
              <a:rPr lang="fr-FR"/>
              <a:pPr>
                <a:defRPr/>
              </a:pPr>
              <a:t>14/02/2013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72528-F927-4221-A665-6483D16527C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C8D0D-5584-4D7C-ACA1-E3E910AC0BAB}" type="datetime1">
              <a:rPr lang="fr-FR"/>
              <a:pPr>
                <a:defRPr/>
              </a:pPr>
              <a:t>14/02/2013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1C43A-2220-40BC-BCB4-2D9FEA6E487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2DE966-2376-4802-A9B9-0EF44F19EFFB}" type="datetime1">
              <a:rPr lang="fr-FR"/>
              <a:pPr>
                <a:defRPr/>
              </a:pPr>
              <a:t>14/02/2013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6256" y="6237312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bg2"/>
                </a:solidFill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fld id="{BB355928-7BA6-42FE-96E3-6DE5F48986F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891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fr-FR" sz="2400" b="0">
                <a:solidFill>
                  <a:schemeClr val="tx1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3891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2400" b="0">
                <a:solidFill>
                  <a:schemeClr val="tx1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3891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1800" b="0">
                <a:solidFill>
                  <a:schemeClr val="hlin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892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1800" b="0">
                <a:solidFill>
                  <a:schemeClr val="hlin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892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1800" b="0">
                <a:solidFill>
                  <a:schemeClr val="accent2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892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1800" b="0">
                <a:solidFill>
                  <a:schemeClr val="hlink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892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2400" b="0">
                <a:solidFill>
                  <a:schemeClr val="tx1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3892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1800" b="0">
                <a:solidFill>
                  <a:schemeClr val="accent2"/>
                </a:solidFill>
                <a:latin typeface="Arial" charset="0"/>
                <a:cs typeface="+mn-cs"/>
              </a:endParaRPr>
            </a:p>
          </p:txBody>
        </p:sp>
        <p:sp>
          <p:nvSpPr>
            <p:cNvPr id="3892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 sz="1800" b="0">
                <a:solidFill>
                  <a:schemeClr val="accent2"/>
                </a:solidFill>
                <a:latin typeface="Arial" charset="0"/>
                <a:cs typeface="+mn-cs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 style du titre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3892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1C6D27F-4781-4480-91E8-0E1D185078EB}" type="datetime1">
              <a:rPr lang="fr-FR"/>
              <a:pPr>
                <a:defRPr/>
              </a:pPr>
              <a:t>14/02/2013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5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89" r:id="rId9"/>
    <p:sldLayoutId id="2147483688" r:id="rId10"/>
    <p:sldLayoutId id="2147483687" r:id="rId11"/>
    <p:sldLayoutId id="2147483686" r:id="rId12"/>
    <p:sldLayoutId id="2147483685" r:id="rId13"/>
    <p:sldLayoutId id="2147483684" r:id="rId14"/>
    <p:sldLayoutId id="2147483698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29600" cy="13716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>
                <a:solidFill>
                  <a:schemeClr val="bg2"/>
                </a:solidFill>
              </a:rPr>
              <a:t>Educational expectations:</a:t>
            </a:r>
            <a:br>
              <a:rPr lang="en-GB" sz="2800" b="1" dirty="0">
                <a:solidFill>
                  <a:schemeClr val="bg2"/>
                </a:solidFill>
              </a:rPr>
            </a:br>
            <a:r>
              <a:rPr lang="en-GB" sz="2800" b="1" dirty="0" smtClean="0">
                <a:solidFill>
                  <a:schemeClr val="bg2"/>
                </a:solidFill>
              </a:rPr>
              <a:t>influence </a:t>
            </a:r>
            <a:r>
              <a:rPr lang="en-GB" sz="2800" b="1" dirty="0">
                <a:solidFill>
                  <a:schemeClr val="bg2"/>
                </a:solidFill>
              </a:rPr>
              <a:t>of social background, school context and </a:t>
            </a:r>
            <a:r>
              <a:rPr lang="en-GB" sz="2800" b="1" dirty="0" smtClean="0">
                <a:solidFill>
                  <a:schemeClr val="bg2"/>
                </a:solidFill>
              </a:rPr>
              <a:t>educational structures</a:t>
            </a:r>
            <a:r>
              <a:rPr lang="en-GB" sz="2800" b="1" dirty="0">
                <a:solidFill>
                  <a:schemeClr val="bg2"/>
                </a:solidFill>
              </a:rPr>
              <a:t/>
            </a:r>
            <a:br>
              <a:rPr lang="en-GB" sz="2800" b="1" dirty="0">
                <a:solidFill>
                  <a:schemeClr val="bg2"/>
                </a:solidFill>
              </a:rPr>
            </a:br>
            <a:endParaRPr lang="en-GB" sz="2800" b="1" dirty="0">
              <a:solidFill>
                <a:schemeClr val="bg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idx="1"/>
          </p:nvPr>
        </p:nvSpPr>
        <p:spPr>
          <a:xfrm>
            <a:off x="1835696" y="2780928"/>
            <a:ext cx="6923112" cy="258241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54013" indent="-354013" algn="ctr">
              <a:lnSpc>
                <a:spcPct val="80000"/>
              </a:lnSpc>
            </a:pPr>
            <a:endParaRPr lang="fr-BE" sz="2400" dirty="0">
              <a:solidFill>
                <a:schemeClr val="bg2"/>
              </a:solidFill>
            </a:endParaRPr>
          </a:p>
          <a:p>
            <a:pPr marL="354013" indent="-354013" algn="ctr">
              <a:lnSpc>
                <a:spcPct val="80000"/>
              </a:lnSpc>
            </a:pPr>
            <a:endParaRPr lang="fr-BE" sz="2400" dirty="0">
              <a:solidFill>
                <a:schemeClr val="bg2"/>
              </a:solidFill>
            </a:endParaRPr>
          </a:p>
          <a:p>
            <a:pPr marL="354013" indent="-354013" algn="ctr">
              <a:lnSpc>
                <a:spcPct val="80000"/>
              </a:lnSpc>
              <a:buNone/>
            </a:pPr>
            <a:r>
              <a:rPr lang="fr-BE" sz="2400" dirty="0" smtClean="0">
                <a:solidFill>
                  <a:schemeClr val="bg2"/>
                </a:solidFill>
              </a:rPr>
              <a:t>Vincent </a:t>
            </a:r>
            <a:r>
              <a:rPr lang="fr-BE" sz="2400" dirty="0" smtClean="0">
                <a:solidFill>
                  <a:schemeClr val="bg2"/>
                </a:solidFill>
              </a:rPr>
              <a:t>Dupriez (GIRSEF, </a:t>
            </a:r>
            <a:r>
              <a:rPr lang="fr-BE" sz="2400" dirty="0" smtClean="0">
                <a:solidFill>
                  <a:schemeClr val="bg2"/>
                </a:solidFill>
              </a:rPr>
              <a:t>Université de Louvain)</a:t>
            </a:r>
            <a:endParaRPr lang="fr-BE" sz="2400" dirty="0" smtClean="0">
              <a:solidFill>
                <a:schemeClr val="bg2"/>
              </a:solidFill>
            </a:endParaRPr>
          </a:p>
          <a:p>
            <a:pPr marL="354013" indent="-354013" algn="ctr">
              <a:lnSpc>
                <a:spcPct val="80000"/>
              </a:lnSpc>
              <a:buNone/>
            </a:pPr>
            <a:r>
              <a:rPr lang="fr-BE" sz="2400" dirty="0" smtClean="0">
                <a:solidFill>
                  <a:schemeClr val="bg2"/>
                </a:solidFill>
              </a:rPr>
              <a:t>D</a:t>
            </a:r>
            <a:r>
              <a:rPr lang="fr-BE" sz="2400" dirty="0" smtClean="0">
                <a:solidFill>
                  <a:schemeClr val="bg2"/>
                </a:solidFill>
              </a:rPr>
              <a:t>ominique</a:t>
            </a:r>
            <a:r>
              <a:rPr lang="fr-BE" sz="2400" dirty="0" smtClean="0">
                <a:solidFill>
                  <a:schemeClr val="bg2"/>
                </a:solidFill>
              </a:rPr>
              <a:t> </a:t>
            </a:r>
            <a:r>
              <a:rPr lang="fr-BE" sz="2400" dirty="0">
                <a:solidFill>
                  <a:schemeClr val="bg2"/>
                </a:solidFill>
              </a:rPr>
              <a:t>Lafontaine (</a:t>
            </a:r>
            <a:r>
              <a:rPr lang="fr-BE" sz="2400" dirty="0" smtClean="0">
                <a:solidFill>
                  <a:schemeClr val="bg2"/>
                </a:solidFill>
              </a:rPr>
              <a:t>Université de Liège)</a:t>
            </a:r>
            <a:endParaRPr lang="fr-BE" sz="2400" dirty="0">
              <a:solidFill>
                <a:schemeClr val="bg2"/>
              </a:solidFill>
            </a:endParaRPr>
          </a:p>
          <a:p>
            <a:pPr marL="354013" indent="-354013" algn="ctr">
              <a:lnSpc>
                <a:spcPct val="80000"/>
              </a:lnSpc>
              <a:buNone/>
            </a:pPr>
            <a:r>
              <a:rPr lang="fr-BE" sz="2400" dirty="0" smtClean="0">
                <a:solidFill>
                  <a:schemeClr val="bg2"/>
                </a:solidFill>
              </a:rPr>
              <a:t>C</a:t>
            </a:r>
            <a:r>
              <a:rPr lang="fr-BE" sz="2400" dirty="0" smtClean="0">
                <a:solidFill>
                  <a:schemeClr val="bg2"/>
                </a:solidFill>
              </a:rPr>
              <a:t>hristian</a:t>
            </a:r>
            <a:r>
              <a:rPr lang="fr-BE" sz="2400" dirty="0" smtClean="0">
                <a:solidFill>
                  <a:schemeClr val="bg2"/>
                </a:solidFill>
              </a:rPr>
              <a:t> </a:t>
            </a:r>
            <a:r>
              <a:rPr lang="fr-BE" sz="2400" dirty="0">
                <a:solidFill>
                  <a:schemeClr val="bg2"/>
                </a:solidFill>
              </a:rPr>
              <a:t>Monseur (</a:t>
            </a:r>
            <a:r>
              <a:rPr lang="fr-BE" sz="2400" dirty="0" smtClean="0">
                <a:solidFill>
                  <a:schemeClr val="bg2"/>
                </a:solidFill>
              </a:rPr>
              <a:t>Université de Liège)</a:t>
            </a:r>
            <a:endParaRPr lang="fr-BE" sz="2400" dirty="0">
              <a:solidFill>
                <a:schemeClr val="bg2"/>
              </a:solidFill>
            </a:endParaRPr>
          </a:p>
          <a:p>
            <a:pPr marL="354013" indent="-354013" algn="ctr">
              <a:lnSpc>
                <a:spcPct val="80000"/>
              </a:lnSpc>
              <a:buNone/>
            </a:pPr>
            <a:r>
              <a:rPr lang="fr-BE" sz="2400" dirty="0" smtClean="0">
                <a:solidFill>
                  <a:schemeClr val="bg2"/>
                </a:solidFill>
              </a:rPr>
              <a:t>M</a:t>
            </a:r>
            <a:r>
              <a:rPr lang="fr-BE" sz="2400" dirty="0" smtClean="0">
                <a:solidFill>
                  <a:schemeClr val="bg2"/>
                </a:solidFill>
              </a:rPr>
              <a:t>aud</a:t>
            </a:r>
            <a:r>
              <a:rPr lang="fr-BE" sz="2400" dirty="0" smtClean="0">
                <a:solidFill>
                  <a:schemeClr val="bg2"/>
                </a:solidFill>
              </a:rPr>
              <a:t> </a:t>
            </a:r>
            <a:r>
              <a:rPr lang="fr-BE" sz="2400" dirty="0">
                <a:solidFill>
                  <a:schemeClr val="bg2"/>
                </a:solidFill>
              </a:rPr>
              <a:t>Van Campenhoudt </a:t>
            </a:r>
            <a:r>
              <a:rPr lang="fr-BE" sz="2400" dirty="0" smtClean="0">
                <a:solidFill>
                  <a:schemeClr val="bg2"/>
                </a:solidFill>
              </a:rPr>
              <a:t>(GIRSEF, </a:t>
            </a:r>
            <a:r>
              <a:rPr lang="fr-BE" sz="2400" dirty="0" smtClean="0">
                <a:solidFill>
                  <a:schemeClr val="bg2"/>
                </a:solidFill>
              </a:rPr>
              <a:t>Université de Louvain)</a:t>
            </a:r>
            <a:endParaRPr lang="fr-BE" sz="2400" dirty="0">
              <a:solidFill>
                <a:schemeClr val="bg2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1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9959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fr-BE" sz="2800" b="1" dirty="0">
                <a:solidFill>
                  <a:schemeClr val="bg2"/>
                </a:solidFill>
              </a:rPr>
              <a:t>3. Methodology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08512"/>
          </a:xfrm>
        </p:spPr>
        <p:txBody>
          <a:bodyPr rtlCol="0">
            <a:normAutofit fontScale="85000" lnSpcReduction="10000"/>
          </a:bodyPr>
          <a:lstStyle/>
          <a:p>
            <a:pPr marL="354013" indent="-354013" algn="just">
              <a:defRPr/>
            </a:pPr>
            <a:r>
              <a:rPr lang="en-GB" sz="3100" kern="1200" dirty="0">
                <a:solidFill>
                  <a:schemeClr val="bg2"/>
                </a:solidFill>
              </a:rPr>
              <a:t>PISA 2003 </a:t>
            </a:r>
            <a:r>
              <a:rPr lang="en-GB" sz="3100" kern="1200" dirty="0" smtClean="0">
                <a:solidFill>
                  <a:schemeClr val="bg2"/>
                </a:solidFill>
              </a:rPr>
              <a:t>database</a:t>
            </a:r>
            <a:endParaRPr lang="en-GB" sz="3100" kern="1200" dirty="0">
              <a:solidFill>
                <a:schemeClr val="bg2"/>
              </a:solidFill>
            </a:endParaRPr>
          </a:p>
          <a:p>
            <a:pPr marL="354013" indent="-354013" algn="just">
              <a:defRPr/>
            </a:pPr>
            <a:r>
              <a:rPr lang="en-GB" sz="3100" kern="1200" dirty="0">
                <a:solidFill>
                  <a:schemeClr val="bg2"/>
                </a:solidFill>
              </a:rPr>
              <a:t>28 countries (all OECD countries, but Mexico and Turkey</a:t>
            </a:r>
            <a:r>
              <a:rPr lang="en-GB" sz="3100" kern="1200" dirty="0" smtClean="0">
                <a:solidFill>
                  <a:schemeClr val="bg2"/>
                </a:solidFill>
              </a:rPr>
              <a:t>)</a:t>
            </a:r>
            <a:endParaRPr lang="en-GB" sz="3100" kern="1200" dirty="0">
              <a:solidFill>
                <a:schemeClr val="bg2"/>
              </a:solidFill>
            </a:endParaRPr>
          </a:p>
          <a:p>
            <a:pPr marL="354013" indent="-354013" algn="just">
              <a:defRPr/>
            </a:pPr>
            <a:r>
              <a:rPr lang="en-GB" sz="3100" kern="1200" dirty="0">
                <a:solidFill>
                  <a:schemeClr val="bg2"/>
                </a:solidFill>
              </a:rPr>
              <a:t>Main dependent variable=educational expectations :  do students wish to attend higher education at the university level or not (level 5A  and level 6  of </a:t>
            </a:r>
            <a:r>
              <a:rPr lang="en-GB" sz="3100" kern="1200" dirty="0" smtClean="0">
                <a:solidFill>
                  <a:schemeClr val="bg2"/>
                </a:solidFill>
              </a:rPr>
              <a:t>ISCED </a:t>
            </a:r>
            <a:r>
              <a:rPr lang="en-GB" sz="3100" kern="1200" dirty="0" smtClean="0">
                <a:solidFill>
                  <a:schemeClr val="bg2"/>
                </a:solidFill>
              </a:rPr>
              <a:t>classification)?</a:t>
            </a:r>
            <a:endParaRPr lang="en-GB" sz="3100" kern="1200" dirty="0">
              <a:solidFill>
                <a:schemeClr val="bg2"/>
              </a:solidFill>
            </a:endParaRPr>
          </a:p>
          <a:p>
            <a:pPr marL="354013" indent="-354013" algn="just">
              <a:defRPr/>
            </a:pPr>
            <a:r>
              <a:rPr lang="en-GB" sz="3100" kern="1200" dirty="0">
                <a:solidFill>
                  <a:schemeClr val="bg2"/>
                </a:solidFill>
              </a:rPr>
              <a:t>Independent variables: </a:t>
            </a:r>
          </a:p>
          <a:p>
            <a:pPr lvl="1" algn="just" eaLnBrk="1" fontAlgn="auto" hangingPunct="1">
              <a:spcAft>
                <a:spcPts val="0"/>
              </a:spcAft>
              <a:buClr>
                <a:schemeClr val="bg2"/>
              </a:buClr>
              <a:buFont typeface="Arial" pitchFamily="34" charset="0"/>
              <a:buChar char="–"/>
              <a:defRPr/>
            </a:pPr>
            <a:r>
              <a:rPr lang="en-GB" sz="31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Student-level : ESCS, gender, PISA mathematics scores (PV), PISA reading scores (PV);</a:t>
            </a:r>
          </a:p>
          <a:p>
            <a:pPr lvl="1" algn="just" eaLnBrk="1" fontAlgn="auto" hangingPunct="1">
              <a:spcAft>
                <a:spcPts val="0"/>
              </a:spcAft>
              <a:buClr>
                <a:schemeClr val="bg2"/>
              </a:buClr>
              <a:buFont typeface="Arial" pitchFamily="34" charset="0"/>
              <a:buChar char="–"/>
              <a:defRPr/>
            </a:pPr>
            <a:r>
              <a:rPr lang="en-GB" sz="31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School-level : ESCS mean, mathematics mean.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10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>
                <a:solidFill>
                  <a:schemeClr val="bg2"/>
                </a:solidFill>
              </a:rPr>
              <a:t>Statistical analyses</a:t>
            </a: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lvl="1" indent="-354013" algn="just">
              <a:lnSpc>
                <a:spcPct val="80000"/>
              </a:lnSpc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GB" sz="2400" kern="1200" dirty="0">
                <a:solidFill>
                  <a:schemeClr val="bg2"/>
                </a:solidFill>
                <a:ea typeface="+mn-ea"/>
                <a:cs typeface="+mn-cs"/>
              </a:rPr>
              <a:t>Logistic Regression analyses (OLS) for research questions 1 and </a:t>
            </a:r>
            <a:r>
              <a:rPr lang="en-GB" sz="2400" kern="1200" dirty="0" smtClean="0">
                <a:solidFill>
                  <a:schemeClr val="bg2"/>
                </a:solidFill>
                <a:ea typeface="+mn-ea"/>
                <a:cs typeface="+mn-cs"/>
              </a:rPr>
              <a:t>2, models by country;</a:t>
            </a:r>
          </a:p>
          <a:p>
            <a:pPr marL="354013" lvl="1" indent="-354013" algn="just">
              <a:lnSpc>
                <a:spcPct val="80000"/>
              </a:lnSpc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n-GB" sz="2400" kern="1200" dirty="0">
              <a:solidFill>
                <a:schemeClr val="bg2"/>
              </a:solidFill>
              <a:ea typeface="+mn-ea"/>
              <a:cs typeface="+mn-cs"/>
            </a:endParaRPr>
          </a:p>
          <a:p>
            <a:pPr marL="354013" lvl="1" indent="-354013" algn="just">
              <a:lnSpc>
                <a:spcPct val="80000"/>
              </a:lnSpc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GB" sz="2400" kern="1200" dirty="0">
                <a:solidFill>
                  <a:schemeClr val="bg2"/>
                </a:solidFill>
                <a:ea typeface="+mn-ea"/>
                <a:cs typeface="+mn-cs"/>
              </a:rPr>
              <a:t>Multilevel logistic regression analyses for research questions 3 and </a:t>
            </a:r>
            <a:r>
              <a:rPr lang="en-GB" sz="2400" kern="1200" dirty="0" smtClean="0">
                <a:solidFill>
                  <a:schemeClr val="bg2"/>
                </a:solidFill>
                <a:ea typeface="+mn-ea"/>
                <a:cs typeface="+mn-cs"/>
              </a:rPr>
              <a:t>4, models by country;</a:t>
            </a:r>
          </a:p>
          <a:p>
            <a:pPr marL="354013" lvl="1" indent="-354013" algn="just">
              <a:lnSpc>
                <a:spcPct val="80000"/>
              </a:lnSpc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endParaRPr lang="en-GB" sz="2400" kern="1200" dirty="0">
              <a:solidFill>
                <a:schemeClr val="bg2"/>
              </a:solidFill>
              <a:ea typeface="+mn-ea"/>
              <a:cs typeface="+mn-cs"/>
            </a:endParaRPr>
          </a:p>
          <a:p>
            <a:pPr marL="354013" lvl="1" indent="-354013" algn="just">
              <a:lnSpc>
                <a:spcPct val="80000"/>
              </a:lnSpc>
              <a:buClr>
                <a:schemeClr val="bg2"/>
              </a:buClr>
              <a:buSzPct val="75000"/>
              <a:buFont typeface="Wingdings" pitchFamily="2" charset="2"/>
              <a:buChar char="n"/>
              <a:defRPr/>
            </a:pPr>
            <a:r>
              <a:rPr lang="en-GB" sz="2400" kern="1200" dirty="0">
                <a:solidFill>
                  <a:schemeClr val="bg2"/>
                </a:solidFill>
                <a:ea typeface="+mn-ea"/>
                <a:cs typeface="+mn-cs"/>
              </a:rPr>
              <a:t>Correlations for question 5.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11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5557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>
                <a:solidFill>
                  <a:schemeClr val="bg2"/>
                </a:solidFill>
              </a:rPr>
              <a:t>4. Results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688160"/>
          </a:xfrm>
        </p:spPr>
        <p:txBody>
          <a:bodyPr rtlCol="0">
            <a:normAutofit fontScale="77500" lnSpcReduction="20000"/>
          </a:bodyPr>
          <a:lstStyle/>
          <a:p>
            <a:pPr marL="514350" indent="-333375" eaLnBrk="1" fontAlgn="auto" hangingPunct="1">
              <a:spcAft>
                <a:spcPts val="0"/>
              </a:spcAft>
              <a:buSzPct val="100000"/>
              <a:buFont typeface="Arial" pitchFamily="34" charset="0"/>
              <a:buAutoNum type="arabicPeriod"/>
              <a:defRPr/>
            </a:pPr>
            <a:r>
              <a:rPr lang="en-GB" sz="3100" b="1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Impact of SES and gender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46088" indent="-26511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1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SES has an impact on educational expectations in each OECD country (the higher the SES, the more students wish to attend University)</a:t>
            </a:r>
          </a:p>
          <a:p>
            <a:pPr marL="446088" indent="-26511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3100" dirty="0" smtClean="0">
              <a:solidFill>
                <a:schemeClr val="bg2"/>
              </a:solidFill>
              <a:ea typeface="Tahoma" pitchFamily="34" charset="0"/>
              <a:cs typeface="Tahoma" pitchFamily="34" charset="0"/>
            </a:endParaRPr>
          </a:p>
          <a:p>
            <a:pPr marL="446088" indent="-26511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1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The strongest relationship is observed in Hungary (OR=4.7), the lowest in Finland (OR= 2.0)</a:t>
            </a:r>
          </a:p>
          <a:p>
            <a:pPr marL="446088" indent="-26511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3100" dirty="0" smtClean="0">
              <a:solidFill>
                <a:schemeClr val="bg2"/>
              </a:solidFill>
              <a:ea typeface="Tahoma" pitchFamily="34" charset="0"/>
              <a:cs typeface="Tahoma" pitchFamily="34" charset="0"/>
            </a:endParaRPr>
          </a:p>
          <a:p>
            <a:pPr marL="446088" indent="-26511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31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Gender has also a significant impact in most countries. Females show higher expectations in all countries but Japan (0R=0.69) and Korea (0.97, ns).</a:t>
            </a:r>
            <a:endParaRPr lang="en-GB" sz="3100" dirty="0">
              <a:solidFill>
                <a:schemeClr val="bg2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12</a:t>
            </a:fld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835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b="1" dirty="0">
                <a:solidFill>
                  <a:schemeClr val="bg2"/>
                </a:solidFill>
              </a:rPr>
              <a:t>Table </a:t>
            </a:r>
            <a:r>
              <a:rPr lang="en-US" sz="2000" b="1" dirty="0" smtClean="0">
                <a:solidFill>
                  <a:schemeClr val="bg2"/>
                </a:solidFill>
              </a:rPr>
              <a:t>1</a:t>
            </a:r>
            <a:r>
              <a:rPr lang="en-US" sz="2000" b="1" dirty="0">
                <a:solidFill>
                  <a:schemeClr val="bg2"/>
                </a:solidFill>
              </a:rPr>
              <a:t> </a:t>
            </a:r>
            <a:r>
              <a:rPr lang="fr-BE" sz="2000" b="1" dirty="0">
                <a:solidFill>
                  <a:schemeClr val="bg2"/>
                </a:solidFill>
              </a:rPr>
              <a:t/>
            </a:r>
            <a:br>
              <a:rPr lang="fr-BE" sz="2000" b="1" dirty="0">
                <a:solidFill>
                  <a:schemeClr val="bg2"/>
                </a:solidFill>
              </a:rPr>
            </a:br>
            <a:r>
              <a:rPr lang="en-US" sz="2000" b="1" dirty="0">
                <a:solidFill>
                  <a:schemeClr val="bg2"/>
                </a:solidFill>
              </a:rPr>
              <a:t>Impact of gender and SES on “university-level” educational expectations (odds ratio)</a:t>
            </a:r>
            <a:endParaRPr lang="es-ES_tradnl" sz="2000" b="1" dirty="0">
              <a:solidFill>
                <a:schemeClr val="bg2"/>
              </a:solidFill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53240831"/>
              </p:ext>
            </p:extLst>
          </p:nvPr>
        </p:nvGraphicFramePr>
        <p:xfrm>
          <a:off x="467544" y="1556792"/>
          <a:ext cx="8229356" cy="446449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15288"/>
                <a:gridCol w="1072055"/>
                <a:gridCol w="1183323"/>
                <a:gridCol w="1728140"/>
                <a:gridCol w="1158990"/>
                <a:gridCol w="1371560"/>
              </a:tblGrid>
              <a:tr h="297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/>
                        <a:t>Country 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 smtClean="0"/>
                        <a:t>ESCS</a:t>
                      </a:r>
                      <a:r>
                        <a:rPr lang="fr-FR" sz="1600" baseline="30000" dirty="0" smtClean="0"/>
                        <a:t>1</a:t>
                      </a:r>
                      <a:endParaRPr lang="fr-BE" sz="1600" baseline="30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Gender</a:t>
                      </a:r>
                      <a:r>
                        <a:rPr lang="fr-FR" sz="1600" baseline="30000" dirty="0" smtClean="0"/>
                        <a:t>2</a:t>
                      </a:r>
                      <a:endParaRPr lang="fr-BE" sz="1800" b="1" kern="1200" baseline="300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068" marR="680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/>
                        <a:t>Country 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/>
                        <a:t>ESCS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/>
                        <a:t>Gender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ctr"/>
                </a:tc>
              </a:tr>
              <a:tr h="297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Hungary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4.684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2.62***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Spain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2.511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2.20***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</a:tr>
              <a:tr h="297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Slovakia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3.828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1.83***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Australia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2.484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1.89***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</a:tr>
              <a:tr h="297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Czech Republic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3.627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1.83***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Italy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2.473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2.51***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</a:tr>
              <a:tr h="297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Switzerland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3.588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1.07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 smtClean="0">
                          <a:solidFill>
                            <a:schemeClr val="bg2"/>
                          </a:solidFill>
                        </a:rPr>
                        <a:t>The </a:t>
                      </a:r>
                      <a:r>
                        <a:rPr lang="fr-BE" sz="1600" i="1" dirty="0" err="1" smtClean="0">
                          <a:solidFill>
                            <a:schemeClr val="bg2"/>
                          </a:solidFill>
                        </a:rPr>
                        <a:t>Netherlands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2.458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1.30**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</a:tr>
              <a:tr h="297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Poland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3.409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2.26***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Iceland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2.403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1.82***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</a:tr>
              <a:tr h="297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Japan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3.397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0.69**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France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2.384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1.73***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</a:tr>
              <a:tr h="297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Austria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3.390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1.10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Ireland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2.367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2.15***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</a:tr>
              <a:tr h="297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Belgium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3.039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1.40***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Denmark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2.358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1.18*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</a:tr>
              <a:tr h="297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Germany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3.038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1.25*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USA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2.305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1.29***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</a:tr>
              <a:tr h="297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Greece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2.934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1.54***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Sweden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2.247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1.58***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</a:tr>
              <a:tr h="297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Norway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2.869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1.54***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Luxembourg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2.205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1.08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</a:tr>
              <a:tr h="297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Korea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2.738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0.97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New Zealand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2.083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1.14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</a:tr>
              <a:tr h="297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United</a:t>
                      </a:r>
                      <a:r>
                        <a:rPr lang="fr-BE" sz="1600" baseline="0" dirty="0" smtClean="0">
                          <a:solidFill>
                            <a:schemeClr val="bg2"/>
                          </a:solidFill>
                        </a:rPr>
                        <a:t> </a:t>
                      </a: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Kingdom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2.518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1.52***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Portugal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2.035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2.58***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</a:tr>
              <a:tr h="2976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Canada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2.515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1.82***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Finland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2.006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1.16**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068" marR="68068" marT="0" marB="0" anchor="b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467544" y="6074712"/>
            <a:ext cx="82089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Odds ratio Significant </a:t>
            </a:r>
            <a:r>
              <a:rPr lang="en-US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at 0.05 ; ** : significant at 0.01 ; *** : significant at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0.001</a:t>
            </a:r>
          </a:p>
          <a:p>
            <a:r>
              <a:rPr lang="en-US" sz="1400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 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Change per one  standard deviation of the index</a:t>
            </a:r>
            <a:endParaRPr lang="en-US" sz="1400" baseline="30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sz="1400" baseline="30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reference category is  boy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13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1156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b="1" dirty="0">
                <a:solidFill>
                  <a:schemeClr val="bg2"/>
                </a:solidFill>
              </a:rPr>
              <a:t>Table 2 </a:t>
            </a:r>
            <a:r>
              <a:rPr lang="fr-BE" sz="2000" b="1" dirty="0">
                <a:solidFill>
                  <a:schemeClr val="bg2"/>
                </a:solidFill>
              </a:rPr>
              <a:t/>
            </a:r>
            <a:br>
              <a:rPr lang="fr-BE" sz="2000" b="1" dirty="0">
                <a:solidFill>
                  <a:schemeClr val="bg2"/>
                </a:solidFill>
              </a:rPr>
            </a:br>
            <a:r>
              <a:rPr lang="en-US" sz="2000" b="1" dirty="0" smtClean="0">
                <a:solidFill>
                  <a:schemeClr val="bg2"/>
                </a:solidFill>
              </a:rPr>
              <a:t>Impact </a:t>
            </a:r>
            <a:r>
              <a:rPr lang="en-US" sz="2000" b="1" dirty="0">
                <a:solidFill>
                  <a:schemeClr val="bg2"/>
                </a:solidFill>
              </a:rPr>
              <a:t>of gender and SES on expectations after controlling for  academic performance</a:t>
            </a:r>
            <a:endParaRPr lang="fr-BE" sz="2000" b="1" dirty="0">
              <a:solidFill>
                <a:schemeClr val="bg2"/>
              </a:solidFill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67572388"/>
              </p:ext>
            </p:extLst>
          </p:nvPr>
        </p:nvGraphicFramePr>
        <p:xfrm>
          <a:off x="403749" y="1484788"/>
          <a:ext cx="8230299" cy="48965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58582"/>
                <a:gridCol w="1286614"/>
                <a:gridCol w="1420150"/>
                <a:gridCol w="2074006"/>
                <a:gridCol w="1390947"/>
              </a:tblGrid>
              <a:tr h="3264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/>
                        <a:t>Country 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/>
                        <a:t>ESCS 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Gender</a:t>
                      </a:r>
                      <a:endParaRPr lang="fr-BE" sz="1800" b="1" kern="1200" baseline="300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/>
                        <a:t>Mathematics 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/>
                        <a:t>Reading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Hungary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2.963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2.91***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2.720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1.639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Switzerland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2.666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1.18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2.150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1.349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Japan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2.637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0.68**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2.381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1.286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Poland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2.555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2.41***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2.065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1.293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Czech Republic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2.512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2.04***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2.595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1.578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Slovakia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2.489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1.98***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2.525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1.913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Austria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2.468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1.15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2.161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1.359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Norway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2.313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1.41***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1.372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1.362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Greece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2.271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2.60***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2.893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1.547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Germany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2.131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1.21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1.977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1.518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Canada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2.109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2.00***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1.897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1.09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Belgium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2.102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1.45***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2.012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1.425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Korea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2.097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1.00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2.160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1.626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Iceland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2.091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1.47***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1.678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1.404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b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395536" y="6453336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buFont typeface="Arial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algn="ctr"/>
            <a:r>
              <a:rPr lang="en-US" dirty="0"/>
              <a:t>* Significant at 0.05 ; ** : significant at 0.01 ; *** : significant at 0.001</a:t>
            </a:r>
            <a:endParaRPr lang="fr-BE" dirty="0"/>
          </a:p>
          <a:p>
            <a:endParaRPr lang="es-ES_tradn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14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5557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b="1" dirty="0">
                <a:solidFill>
                  <a:schemeClr val="bg2"/>
                </a:solidFill>
              </a:rPr>
              <a:t>Table </a:t>
            </a:r>
            <a:r>
              <a:rPr lang="en-US" sz="2000" b="1" dirty="0" smtClean="0">
                <a:solidFill>
                  <a:schemeClr val="bg2"/>
                </a:solidFill>
              </a:rPr>
              <a:t>2  </a:t>
            </a:r>
            <a:r>
              <a:rPr lang="fr-BE" sz="2000" b="1" dirty="0">
                <a:solidFill>
                  <a:schemeClr val="bg2"/>
                </a:solidFill>
              </a:rPr>
              <a:t/>
            </a:r>
            <a:br>
              <a:rPr lang="fr-BE" sz="2000" b="1" dirty="0">
                <a:solidFill>
                  <a:schemeClr val="bg2"/>
                </a:solidFill>
              </a:rPr>
            </a:br>
            <a:r>
              <a:rPr lang="en-US" sz="2000" b="1" dirty="0" smtClean="0">
                <a:solidFill>
                  <a:schemeClr val="bg2"/>
                </a:solidFill>
              </a:rPr>
              <a:t>Impact </a:t>
            </a:r>
            <a:r>
              <a:rPr lang="en-US" sz="2000" b="1" dirty="0">
                <a:solidFill>
                  <a:schemeClr val="bg2"/>
                </a:solidFill>
              </a:rPr>
              <a:t>of gender and SES on expectations after controlling for  academic performance</a:t>
            </a:r>
            <a:endParaRPr lang="fr-BE" sz="2000" b="1" dirty="0">
              <a:solidFill>
                <a:schemeClr val="bg2"/>
              </a:solidFill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58072304"/>
              </p:ext>
            </p:extLst>
          </p:nvPr>
        </p:nvGraphicFramePr>
        <p:xfrm>
          <a:off x="467544" y="1484784"/>
          <a:ext cx="8230299" cy="496855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58582"/>
                <a:gridCol w="1286614"/>
                <a:gridCol w="1420150"/>
                <a:gridCol w="2074006"/>
                <a:gridCol w="1390947"/>
              </a:tblGrid>
              <a:tr h="33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/>
                        <a:t>Country 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/>
                        <a:t>ESCS 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Gender</a:t>
                      </a:r>
                      <a:endParaRPr lang="fr-BE" sz="1800" b="1" kern="1200" baseline="300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/>
                        <a:t>Mathematics 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/>
                        <a:t>Reading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</a:tr>
              <a:tr h="33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Italy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2.079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2.30***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1.240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1.508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</a:tr>
              <a:tr h="33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Spain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1.970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2.17***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2.231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2.026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</a:tr>
              <a:tr h="33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Sweden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1.885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1.50***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1.306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1.251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</a:tr>
              <a:tr h="33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USA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1.883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1.13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1.033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1.671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</a:tr>
              <a:tr h="33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Australia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1.869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1.70***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1.534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1.661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</a:tr>
              <a:tr h="33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Ireland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1.804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2.13***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1.528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1.660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</a:tr>
              <a:tr h="33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Denmark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1.788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1.11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1.381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1.657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</a:tr>
              <a:tr h="33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United Kingdom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1.758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1.55***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1.962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1.476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</a:tr>
              <a:tr h="33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Finland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1.754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1.18*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1.567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1.045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</a:tr>
              <a:tr h="33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Luxembourg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1.659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1.20*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2.338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1.294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</a:tr>
              <a:tr h="33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France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1.640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1.72***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2.077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1.620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</a:tr>
              <a:tr h="33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New Zealand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1.619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1.15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1.629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1.204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</a:tr>
              <a:tr h="33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Portugal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1.607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2.60***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2.388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1.884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</a:tr>
              <a:tr h="3312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Netherlands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1.602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1.25*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2.515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1.930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1691" marR="81691" marT="0" marB="0" anchor="ctr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971600" y="6506180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buFont typeface="Arial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/>
              <a:t>* Significant at 0.05 ; ** : significant at 0.01 ; *** : significant at 0.001</a:t>
            </a:r>
            <a:endParaRPr lang="fr-BE" dirty="0"/>
          </a:p>
          <a:p>
            <a:endParaRPr lang="es-ES_tradn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15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9959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>
                <a:solidFill>
                  <a:schemeClr val="bg2"/>
                </a:solidFill>
              </a:rPr>
              <a:t>4. Results</a:t>
            </a:r>
          </a:p>
        </p:txBody>
      </p:sp>
      <p:sp>
        <p:nvSpPr>
          <p:cNvPr id="11267" name="Espace réservé du conten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2453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en-GB" sz="2400" kern="1200" dirty="0">
                <a:solidFill>
                  <a:schemeClr val="bg2"/>
                </a:solidFill>
              </a:rPr>
              <a:t>The odds ratios for SES remain significant in all countries after controlling for students’ proficiency in maths and reading;</a:t>
            </a:r>
          </a:p>
          <a:p>
            <a:pPr algn="just">
              <a:lnSpc>
                <a:spcPct val="90000"/>
              </a:lnSpc>
              <a:defRPr/>
            </a:pPr>
            <a:r>
              <a:rPr lang="en-GB" sz="2400" kern="1200" dirty="0">
                <a:solidFill>
                  <a:schemeClr val="bg2"/>
                </a:solidFill>
              </a:rPr>
              <a:t>Odds ratios range from 1.6 (The Netherlands, Portugal, New-Zealand. ...) to 2.9 (Hungary);</a:t>
            </a:r>
          </a:p>
          <a:p>
            <a:pPr algn="just">
              <a:lnSpc>
                <a:spcPct val="90000"/>
              </a:lnSpc>
              <a:defRPr/>
            </a:pPr>
            <a:r>
              <a:rPr lang="en-GB" sz="2400" kern="1200" dirty="0">
                <a:solidFill>
                  <a:schemeClr val="bg2"/>
                </a:solidFill>
              </a:rPr>
              <a:t>Students from lower SES with a same level of academic performance in PISA have lower expectations than students from higher SES; there seems to be a social self-selection process;</a:t>
            </a:r>
          </a:p>
          <a:p>
            <a:pPr algn="just">
              <a:lnSpc>
                <a:spcPct val="90000"/>
              </a:lnSpc>
              <a:defRPr/>
            </a:pPr>
            <a:r>
              <a:rPr lang="en-GB" sz="2400" kern="1200" dirty="0">
                <a:solidFill>
                  <a:schemeClr val="bg2"/>
                </a:solidFill>
              </a:rPr>
              <a:t>This social self-selection is stronger in selective systems (with a few exceptions, i.e. the Netherlands). 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16</a:t>
            </a:fld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>
                <a:solidFill>
                  <a:schemeClr val="bg2"/>
                </a:solidFill>
              </a:rPr>
              <a:t>4. </a:t>
            </a:r>
            <a:r>
              <a:rPr lang="en-GB" sz="2800" b="1" dirty="0" smtClean="0">
                <a:solidFill>
                  <a:schemeClr val="bg2"/>
                </a:solidFill>
              </a:rPr>
              <a:t>Results: </a:t>
            </a:r>
            <a:r>
              <a:rPr lang="es-ES_tradnl" sz="2800" b="1" dirty="0" err="1" smtClean="0">
                <a:solidFill>
                  <a:schemeClr val="bg2"/>
                </a:solidFill>
              </a:rPr>
              <a:t>School</a:t>
            </a:r>
            <a:r>
              <a:rPr lang="es-ES_tradnl" sz="2800" b="1" dirty="0" smtClean="0">
                <a:solidFill>
                  <a:schemeClr val="bg2"/>
                </a:solidFill>
              </a:rPr>
              <a:t> </a:t>
            </a:r>
            <a:r>
              <a:rPr lang="es-ES_tradnl" sz="2800" b="1" dirty="0" err="1" smtClean="0">
                <a:solidFill>
                  <a:schemeClr val="bg2"/>
                </a:solidFill>
              </a:rPr>
              <a:t>or</a:t>
            </a:r>
            <a:r>
              <a:rPr lang="es-ES_tradnl" sz="2800" b="1" dirty="0" smtClean="0">
                <a:solidFill>
                  <a:schemeClr val="bg2"/>
                </a:solidFill>
              </a:rPr>
              <a:t> </a:t>
            </a:r>
            <a:r>
              <a:rPr lang="es-ES_tradnl" sz="2800" b="1" dirty="0" err="1" smtClean="0">
                <a:solidFill>
                  <a:schemeClr val="bg2"/>
                </a:solidFill>
              </a:rPr>
              <a:t>composition</a:t>
            </a:r>
            <a:r>
              <a:rPr lang="es-ES_tradnl" sz="2800" b="1" dirty="0" smtClean="0">
                <a:solidFill>
                  <a:schemeClr val="bg2"/>
                </a:solidFill>
              </a:rPr>
              <a:t> </a:t>
            </a:r>
            <a:r>
              <a:rPr lang="es-ES_tradnl" sz="2800" b="1" dirty="0" err="1" smtClean="0">
                <a:solidFill>
                  <a:schemeClr val="bg2"/>
                </a:solidFill>
              </a:rPr>
              <a:t>effects</a:t>
            </a:r>
            <a:r>
              <a:rPr lang="es-ES_tradnl" sz="2800" b="1" dirty="0" smtClean="0">
                <a:solidFill>
                  <a:schemeClr val="bg2"/>
                </a:solidFill>
              </a:rPr>
              <a:t> (</a:t>
            </a:r>
            <a:r>
              <a:rPr lang="es-ES_tradnl" sz="2800" b="1" dirty="0" err="1" smtClean="0">
                <a:solidFill>
                  <a:schemeClr val="bg2"/>
                </a:solidFill>
              </a:rPr>
              <a:t>multilevel</a:t>
            </a:r>
            <a:r>
              <a:rPr lang="es-ES_tradnl" sz="2800" b="1" dirty="0" smtClean="0">
                <a:solidFill>
                  <a:schemeClr val="bg2"/>
                </a:solidFill>
              </a:rPr>
              <a:t> </a:t>
            </a:r>
            <a:r>
              <a:rPr lang="es-ES_tradnl" sz="2800" b="1" dirty="0" err="1" smtClean="0">
                <a:solidFill>
                  <a:schemeClr val="bg2"/>
                </a:solidFill>
              </a:rPr>
              <a:t>analyses</a:t>
            </a:r>
            <a:r>
              <a:rPr lang="es-ES_tradnl" sz="2800" b="1" dirty="0" smtClean="0">
                <a:solidFill>
                  <a:schemeClr val="bg2"/>
                </a:solidFill>
              </a:rPr>
              <a:t>)</a:t>
            </a:r>
            <a:endParaRPr lang="en-GB" sz="2800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84104"/>
          </a:xfrm>
        </p:spPr>
        <p:txBody>
          <a:bodyPr rtlCol="0">
            <a:normAutofit fontScale="92500" lnSpcReduction="10000"/>
          </a:bodyPr>
          <a:lstStyle/>
          <a:p>
            <a:pPr marL="627063" indent="-446088" eaLnBrk="1" fontAlgn="auto" hangingPunct="1">
              <a:lnSpc>
                <a:spcPct val="90000"/>
              </a:lnSpc>
              <a:spcAft>
                <a:spcPts val="0"/>
              </a:spcAft>
              <a:buSzPct val="100000"/>
              <a:buNone/>
              <a:defRPr/>
            </a:pPr>
            <a:r>
              <a:rPr lang="en-GB" sz="2600" b="1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2. School </a:t>
            </a:r>
            <a:r>
              <a:rPr lang="en-GB" sz="2600" b="1" dirty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composition </a:t>
            </a:r>
            <a:r>
              <a:rPr lang="en-GB" sz="2600" b="1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effect</a:t>
            </a:r>
          </a:p>
          <a:p>
            <a:pPr marL="180975" indent="0" eaLnBrk="1" fontAlgn="auto" hangingPunct="1">
              <a:lnSpc>
                <a:spcPct val="90000"/>
              </a:lnSpc>
              <a:spcAft>
                <a:spcPts val="0"/>
              </a:spcAft>
              <a:buSzPct val="100000"/>
              <a:buNone/>
              <a:defRPr/>
            </a:pPr>
            <a:endParaRPr lang="en-GB" sz="1400" b="1" dirty="0">
              <a:solidFill>
                <a:schemeClr val="bg2"/>
              </a:solidFill>
              <a:ea typeface="Tahoma" pitchFamily="34" charset="0"/>
              <a:cs typeface="Tahoma" pitchFamily="34" charset="0"/>
            </a:endParaRPr>
          </a:p>
          <a:p>
            <a:pPr marL="446088" indent="-265113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2400" i="1" dirty="0" smtClean="0">
                <a:solidFill>
                  <a:schemeClr val="bg2"/>
                </a:solidFill>
              </a:rPr>
              <a:t>2</a:t>
            </a:r>
            <a:r>
              <a:rPr lang="en-GB" sz="2400" i="1" dirty="0" smtClean="0">
                <a:solidFill>
                  <a:schemeClr val="bg2"/>
                </a:solidFill>
              </a:rPr>
              <a:t>.1</a:t>
            </a:r>
            <a:r>
              <a:rPr lang="en-GB" sz="2400" i="1" dirty="0" smtClean="0">
                <a:solidFill>
                  <a:schemeClr val="bg2"/>
                </a:solidFill>
              </a:rPr>
              <a:t>. Academic composition</a:t>
            </a:r>
          </a:p>
          <a:p>
            <a:pPr marL="446088" indent="-26511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in </a:t>
            </a:r>
            <a:r>
              <a:rPr lang="en-GB" sz="2400" dirty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comprehensive school systems: no effect or a small negative effect in Spain, U.S., NZ, Canada</a:t>
            </a:r>
            <a:r>
              <a:rPr lang="en-GB" sz="24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;</a:t>
            </a:r>
          </a:p>
          <a:p>
            <a:pPr marL="446088" indent="-26511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In these four countries: patterns similar to the predictions by BFLPE</a:t>
            </a:r>
            <a:endParaRPr lang="en-GB" sz="2400" dirty="0">
              <a:solidFill>
                <a:schemeClr val="bg2"/>
              </a:solidFill>
              <a:ea typeface="Tahoma" pitchFamily="34" charset="0"/>
              <a:cs typeface="Tahoma" pitchFamily="34" charset="0"/>
            </a:endParaRPr>
          </a:p>
          <a:p>
            <a:pPr marL="446088" indent="-26511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in </a:t>
            </a:r>
            <a:r>
              <a:rPr lang="en-GB" sz="2400" dirty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tracked systems at 15 years: a significant positive effect (OR from 1.5 to 5.2): everything being equal, students attending a higher performing school show higher expectations.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>
                <a:latin typeface="Calibri" pitchFamily="34" charset="0"/>
              </a:rPr>
              <a:t>	</a:t>
            </a:r>
            <a:endParaRPr lang="en-GB" dirty="0" smtClean="0">
              <a:solidFill>
                <a:schemeClr val="accent5">
                  <a:lumMod val="60000"/>
                  <a:lumOff val="40000"/>
                </a:schemeClr>
              </a:solidFill>
              <a:latin typeface="Calibri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>
              <a:latin typeface="Calibri" pitchFamily="34" charset="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17</a:t>
            </a:fld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4096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800" b="1" dirty="0">
                <a:solidFill>
                  <a:schemeClr val="bg2"/>
                </a:solidFill>
              </a:rPr>
              <a:t>Table </a:t>
            </a:r>
            <a:r>
              <a:rPr lang="en-US" sz="1800" b="1" dirty="0" smtClean="0">
                <a:solidFill>
                  <a:schemeClr val="bg2"/>
                </a:solidFill>
              </a:rPr>
              <a:t>3 </a:t>
            </a:r>
            <a:r>
              <a:rPr lang="fr-BE" sz="1800" b="1" dirty="0">
                <a:solidFill>
                  <a:schemeClr val="bg2"/>
                </a:solidFill>
              </a:rPr>
              <a:t/>
            </a:r>
            <a:br>
              <a:rPr lang="fr-BE" sz="1800" b="1" dirty="0">
                <a:solidFill>
                  <a:schemeClr val="bg2"/>
                </a:solidFill>
              </a:rPr>
            </a:br>
            <a:r>
              <a:rPr lang="en-US" sz="1800" b="1" dirty="0">
                <a:solidFill>
                  <a:schemeClr val="bg2"/>
                </a:solidFill>
              </a:rPr>
              <a:t>Influence of individual characteristics and mean mathematics score per school on expectations </a:t>
            </a:r>
            <a:r>
              <a:rPr lang="fr-BE" sz="1800" b="1" dirty="0">
                <a:solidFill>
                  <a:schemeClr val="bg2"/>
                </a:solidFill>
              </a:rPr>
              <a:t/>
            </a:r>
            <a:br>
              <a:rPr lang="fr-BE" sz="1800" b="1" dirty="0">
                <a:solidFill>
                  <a:schemeClr val="bg2"/>
                </a:solidFill>
              </a:rPr>
            </a:br>
            <a:endParaRPr lang="fr-BE" sz="1800" b="1" dirty="0">
              <a:solidFill>
                <a:schemeClr val="bg2"/>
              </a:solidFill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39776000"/>
              </p:ext>
            </p:extLst>
          </p:nvPr>
        </p:nvGraphicFramePr>
        <p:xfrm>
          <a:off x="179512" y="1400216"/>
          <a:ext cx="8712966" cy="5053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12165"/>
                <a:gridCol w="1041635"/>
                <a:gridCol w="1201788"/>
                <a:gridCol w="1427124"/>
                <a:gridCol w="1051565"/>
                <a:gridCol w="2478689"/>
              </a:tblGrid>
              <a:tr h="432048">
                <a:tc rowSpan="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/>
                        <a:t>Country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/>
                        <a:t>Individual </a:t>
                      </a:r>
                      <a:r>
                        <a:rPr lang="en-US" sz="1600" dirty="0"/>
                        <a:t>characteristics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School </a:t>
                      </a:r>
                      <a:r>
                        <a:rPr lang="en-US" sz="1600" dirty="0" smtClean="0"/>
                        <a:t>characteristics</a:t>
                      </a:r>
                      <a:endParaRPr lang="fr-BE" sz="160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ctr"/>
                </a:tc>
              </a:tr>
              <a:tr h="3076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(Level 1)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6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6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6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(Level</a:t>
                      </a:r>
                      <a:r>
                        <a:rPr lang="fr-BE" sz="1600" baseline="0" dirty="0" smtClean="0">
                          <a:solidFill>
                            <a:schemeClr val="bg2"/>
                          </a:solidFill>
                        </a:rPr>
                        <a:t> 2)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/>
                </a:tc>
              </a:tr>
              <a:tr h="47525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bg2"/>
                          </a:solidFill>
                        </a:rPr>
                        <a:t>ESCS   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bg2"/>
                          </a:solidFill>
                        </a:rPr>
                        <a:t>Gender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bg2"/>
                          </a:solidFill>
                        </a:rPr>
                        <a:t>Mathematics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bg2"/>
                          </a:solidFill>
                        </a:rPr>
                        <a:t>Reading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Mean PISA mathematics score of the school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/>
                </a:tc>
              </a:tr>
              <a:tr h="2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i="1" dirty="0">
                          <a:solidFill>
                            <a:schemeClr val="bg2"/>
                          </a:solidFill>
                        </a:rPr>
                        <a:t>Hungary</a:t>
                      </a:r>
                      <a:endParaRPr lang="fr-BE" sz="14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2.111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2.24***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1.871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1.196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5.205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</a:tr>
              <a:tr h="2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i="1" dirty="0">
                          <a:solidFill>
                            <a:schemeClr val="bg2"/>
                          </a:solidFill>
                        </a:rPr>
                        <a:t>Greece</a:t>
                      </a:r>
                      <a:endParaRPr lang="fr-BE" sz="14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1.998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2.34***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2.138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1.218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4.415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</a:tr>
              <a:tr h="2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i="1" dirty="0">
                          <a:solidFill>
                            <a:schemeClr val="bg2"/>
                          </a:solidFill>
                        </a:rPr>
                        <a:t>Korea</a:t>
                      </a:r>
                      <a:endParaRPr lang="fr-BE" sz="14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1.724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1.25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1.660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1.338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3.898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</a:tr>
              <a:tr h="2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i="1" dirty="0">
                          <a:solidFill>
                            <a:schemeClr val="bg2"/>
                          </a:solidFill>
                        </a:rPr>
                        <a:t>Japan</a:t>
                      </a:r>
                      <a:endParaRPr lang="fr-BE" sz="14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1.815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0.42***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1.504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1.240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3.830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</a:tr>
              <a:tr h="2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i="1" dirty="0">
                          <a:solidFill>
                            <a:schemeClr val="bg2"/>
                          </a:solidFill>
                        </a:rPr>
                        <a:t>Austria</a:t>
                      </a:r>
                      <a:endParaRPr lang="fr-BE" sz="14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1.884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1.10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1.675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0.984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3.692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</a:tr>
              <a:tr h="2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i="1" dirty="0">
                          <a:solidFill>
                            <a:schemeClr val="bg2"/>
                          </a:solidFill>
                        </a:rPr>
                        <a:t>Netherlands</a:t>
                      </a:r>
                      <a:endParaRPr lang="fr-BE" sz="14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1.467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1.13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1.544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1.606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2.955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</a:tr>
              <a:tr h="2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i="1" dirty="0">
                          <a:solidFill>
                            <a:schemeClr val="bg2"/>
                          </a:solidFill>
                        </a:rPr>
                        <a:t>Luxembourg</a:t>
                      </a:r>
                      <a:endParaRPr lang="fr-BE" sz="14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1.381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0.94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1.955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1.211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2.897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</a:tr>
              <a:tr h="2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i="1" dirty="0">
                          <a:solidFill>
                            <a:schemeClr val="bg2"/>
                          </a:solidFill>
                        </a:rPr>
                        <a:t>Slovakia</a:t>
                      </a:r>
                      <a:endParaRPr lang="fr-BE" sz="14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2.216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1.89***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2.077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1.796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2.426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</a:tr>
              <a:tr h="2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i="1" dirty="0">
                          <a:solidFill>
                            <a:schemeClr val="bg2"/>
                          </a:solidFill>
                        </a:rPr>
                        <a:t>France</a:t>
                      </a:r>
                      <a:endParaRPr lang="fr-BE" sz="14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1.546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1.73***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1.729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1.372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2.160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</a:tr>
              <a:tr h="2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i="1" dirty="0">
                          <a:solidFill>
                            <a:schemeClr val="bg2"/>
                          </a:solidFill>
                        </a:rPr>
                        <a:t>Germany</a:t>
                      </a:r>
                      <a:endParaRPr lang="fr-BE" sz="14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1.852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1.13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1.641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1.274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2.103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</a:tr>
              <a:tr h="2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i="1" dirty="0">
                          <a:solidFill>
                            <a:schemeClr val="bg2"/>
                          </a:solidFill>
                        </a:rPr>
                        <a:t>Belgium</a:t>
                      </a:r>
                      <a:endParaRPr lang="fr-BE" sz="14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1.891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1.29***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1.742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1.318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1.634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</a:tr>
              <a:tr h="2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i="1" dirty="0">
                          <a:solidFill>
                            <a:schemeClr val="bg2"/>
                          </a:solidFill>
                        </a:rPr>
                        <a:t>Czech Republic</a:t>
                      </a:r>
                      <a:endParaRPr lang="fr-BE" sz="14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2.359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1.89***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2.408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1.544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1.564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</a:tr>
              <a:tr h="2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i="1" dirty="0">
                          <a:solidFill>
                            <a:schemeClr val="bg2"/>
                          </a:solidFill>
                        </a:rPr>
                        <a:t>Portugal</a:t>
                      </a:r>
                      <a:endParaRPr lang="fr-BE" sz="14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1.582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2.57***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2.212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1.764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1.550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</a:tr>
              <a:tr h="2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i="1" dirty="0">
                          <a:solidFill>
                            <a:schemeClr val="bg2"/>
                          </a:solidFill>
                        </a:rPr>
                        <a:t>Italy</a:t>
                      </a:r>
                      <a:endParaRPr lang="fr-BE" sz="14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1.717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1.79***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1.303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1.431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1.493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462" marR="63462" marT="0" marB="0" anchor="b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187624" y="6525344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buFont typeface="Arial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/>
              <a:t>* Significant at 0.05 ; ** : significant at 0.01 ; *** : significant at 0.001</a:t>
            </a:r>
            <a:endParaRPr lang="fr-BE" dirty="0"/>
          </a:p>
          <a:p>
            <a:endParaRPr lang="es-ES_tradn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18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716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b="1" dirty="0">
                <a:solidFill>
                  <a:schemeClr val="bg2"/>
                </a:solidFill>
              </a:rPr>
              <a:t>Table </a:t>
            </a:r>
            <a:r>
              <a:rPr lang="en-US" sz="2000" b="1" dirty="0" smtClean="0">
                <a:solidFill>
                  <a:schemeClr val="bg2"/>
                </a:solidFill>
              </a:rPr>
              <a:t>3 </a:t>
            </a:r>
            <a:r>
              <a:rPr lang="fr-BE" sz="2000" b="1" dirty="0">
                <a:solidFill>
                  <a:schemeClr val="bg2"/>
                </a:solidFill>
              </a:rPr>
              <a:t/>
            </a:r>
            <a:br>
              <a:rPr lang="fr-BE" sz="2000" b="1" dirty="0">
                <a:solidFill>
                  <a:schemeClr val="bg2"/>
                </a:solidFill>
              </a:rPr>
            </a:br>
            <a:r>
              <a:rPr lang="en-US" sz="2000" b="1" dirty="0">
                <a:solidFill>
                  <a:schemeClr val="bg2"/>
                </a:solidFill>
              </a:rPr>
              <a:t>Influence of individual characteristics and mean mathematics score per school on expectations </a:t>
            </a:r>
            <a:r>
              <a:rPr lang="fr-BE" sz="2000" b="1" dirty="0">
                <a:solidFill>
                  <a:schemeClr val="bg2"/>
                </a:solidFill>
              </a:rPr>
              <a:t/>
            </a:r>
            <a:br>
              <a:rPr lang="fr-BE" sz="2000" b="1" dirty="0">
                <a:solidFill>
                  <a:schemeClr val="bg2"/>
                </a:solidFill>
              </a:rPr>
            </a:br>
            <a:endParaRPr lang="fr-BE" sz="2000" b="1" dirty="0">
              <a:solidFill>
                <a:schemeClr val="bg2"/>
              </a:solidFill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01060698"/>
              </p:ext>
            </p:extLst>
          </p:nvPr>
        </p:nvGraphicFramePr>
        <p:xfrm>
          <a:off x="395536" y="1412776"/>
          <a:ext cx="8424936" cy="513734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12769"/>
                <a:gridCol w="1086032"/>
                <a:gridCol w="1086032"/>
                <a:gridCol w="1289664"/>
                <a:gridCol w="1018155"/>
                <a:gridCol w="2432284"/>
              </a:tblGrid>
              <a:tr h="42182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/>
                        <a:t>Country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/>
                        <a:t>Individual </a:t>
                      </a:r>
                      <a:r>
                        <a:rPr lang="en-US" sz="1600" dirty="0"/>
                        <a:t>characteristics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School </a:t>
                      </a:r>
                      <a:r>
                        <a:rPr lang="en-US" sz="1600" dirty="0" smtClean="0"/>
                        <a:t>characteristics</a:t>
                      </a:r>
                      <a:endParaRPr lang="fr-BE" sz="160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ctr"/>
                </a:tc>
              </a:tr>
              <a:tr h="325290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(Level 1)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6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6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BE" sz="1600" b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(Level</a:t>
                      </a:r>
                      <a:r>
                        <a:rPr lang="fr-BE" sz="1600" baseline="0" dirty="0" smtClean="0">
                          <a:solidFill>
                            <a:schemeClr val="bg2"/>
                          </a:solidFill>
                        </a:rPr>
                        <a:t> 2)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/>
                </a:tc>
              </a:tr>
              <a:tr h="551916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bg2"/>
                          </a:solidFill>
                        </a:rPr>
                        <a:t>ESCS   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bg2"/>
                          </a:solidFill>
                        </a:rPr>
                        <a:t>Gender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bg2"/>
                          </a:solidFill>
                        </a:rPr>
                        <a:t>Mathematics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bg2"/>
                          </a:solidFill>
                        </a:rPr>
                        <a:t>Reading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Mean PISA </a:t>
                      </a:r>
                      <a:r>
                        <a:rPr lang="en-US" sz="1600" dirty="0" smtClean="0">
                          <a:solidFill>
                            <a:schemeClr val="bg2"/>
                          </a:solidFill>
                        </a:rPr>
                        <a:t>mathematics </a:t>
                      </a:r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score of the school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/>
                </a:tc>
              </a:tr>
              <a:tr h="274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i="1" dirty="0">
                          <a:solidFill>
                            <a:schemeClr val="bg2"/>
                          </a:solidFill>
                        </a:rPr>
                        <a:t>Switzerland</a:t>
                      </a:r>
                      <a:endParaRPr lang="fr-BE" sz="14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2.232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1.09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1.747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1.264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1.487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</a:tr>
              <a:tr h="274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Finland</a:t>
                      </a:r>
                      <a:endParaRPr lang="fr-BE" sz="14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1.734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1.18**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1.552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1.045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1.277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</a:tr>
              <a:tr h="274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Australia</a:t>
                      </a:r>
                      <a:endParaRPr lang="fr-BE" sz="14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1.821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1.80***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1.552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1.696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1.178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</a:tr>
              <a:tr h="274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Iceland</a:t>
                      </a:r>
                      <a:endParaRPr lang="fr-BE" sz="14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2.055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1.47***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1.672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1.400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1.158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</a:tr>
              <a:tr h="274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United Kingdom</a:t>
                      </a:r>
                      <a:endParaRPr lang="fr-BE" sz="14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1.770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1.55***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2.012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1.546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1.036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</a:tr>
              <a:tr h="274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Ireland</a:t>
                      </a:r>
                      <a:endParaRPr lang="fr-BE" sz="14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1.798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2.17***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1.527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1.660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1.031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</a:tr>
              <a:tr h="274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Norway</a:t>
                      </a:r>
                      <a:endParaRPr lang="fr-BE" sz="14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2.288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1.41***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1.389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1.377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0.895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</a:tr>
              <a:tr h="274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Sweden</a:t>
                      </a:r>
                      <a:endParaRPr lang="fr-BE" sz="14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1.868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1.49***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1.324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1.255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0.889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</a:tr>
              <a:tr h="274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Poland</a:t>
                      </a:r>
                      <a:endParaRPr lang="fr-BE" sz="14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2.642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2.43***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2.116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1.315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0.801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</a:tr>
              <a:tr h="274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Denmark</a:t>
                      </a:r>
                      <a:endParaRPr lang="fr-BE" sz="14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1.798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1.09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1.423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1.691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0.792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</a:tr>
              <a:tr h="274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Canada</a:t>
                      </a:r>
                      <a:endParaRPr lang="fr-BE" sz="14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2.050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2.06***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2.006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1.159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0.750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</a:tr>
              <a:tr h="274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New Zealand</a:t>
                      </a:r>
                      <a:endParaRPr lang="fr-BE" sz="14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1.634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1.15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1.706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1.234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0.720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</a:tr>
              <a:tr h="274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USA</a:t>
                      </a:r>
                      <a:endParaRPr lang="fr-BE" sz="14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1.934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1.12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1.109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1.729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0.719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</a:tr>
              <a:tr h="274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Spain</a:t>
                      </a:r>
                      <a:endParaRPr lang="fr-BE" sz="14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2.023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2.28***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2.499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2.206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400" dirty="0" smtClean="0">
                          <a:solidFill>
                            <a:schemeClr val="bg2"/>
                          </a:solidFill>
                        </a:rPr>
                        <a:t>0.628</a:t>
                      </a:r>
                      <a:r>
                        <a:rPr lang="fr-BE" sz="14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4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3577" marR="63577" marT="0" marB="0" anchor="b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331640" y="6525344"/>
            <a:ext cx="6840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buFont typeface="Arial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/>
              <a:t>* Significant at 0.05 ; ** : significant at 0.01 ; *** : significant at 0.001</a:t>
            </a:r>
            <a:endParaRPr lang="fr-BE" dirty="0"/>
          </a:p>
          <a:p>
            <a:endParaRPr lang="es-ES_tradn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19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paper is a part of a broader project about (social) inequalities of access to University education (in Belgium)</a:t>
            </a:r>
          </a:p>
          <a:p>
            <a:r>
              <a:rPr lang="en-GB" dirty="0" smtClean="0"/>
              <a:t>Our intention was </a:t>
            </a:r>
            <a:r>
              <a:rPr lang="en-GB" dirty="0" smtClean="0"/>
              <a:t>also to implement a </a:t>
            </a:r>
            <a:r>
              <a:rPr lang="en-GB" dirty="0" smtClean="0"/>
              <a:t>comparative analysis in order to get a) empirical data and to b) assess the relationship between educational structures and access inequalities 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36E5E2-ABE6-4D79-8178-6F34660BB18C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>
                <a:solidFill>
                  <a:schemeClr val="bg2"/>
                </a:solidFill>
              </a:rPr>
              <a:t>4. Results</a:t>
            </a:r>
          </a:p>
        </p:txBody>
      </p:sp>
      <p:sp>
        <p:nvSpPr>
          <p:cNvPr id="13315" name="Espace réservé du contenu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n-GB" sz="2400" kern="1200" dirty="0">
                <a:solidFill>
                  <a:schemeClr val="bg2"/>
                </a:solidFill>
              </a:rPr>
              <a:t>Results are difficult to interpret: is it a </a:t>
            </a:r>
            <a:r>
              <a:rPr lang="en-GB" sz="2400" kern="1200" dirty="0" smtClean="0">
                <a:solidFill>
                  <a:schemeClr val="bg2"/>
                </a:solidFill>
              </a:rPr>
              <a:t>schoo</a:t>
            </a:r>
            <a:r>
              <a:rPr lang="en-GB" sz="2400" kern="1200" dirty="0" smtClean="0">
                <a:solidFill>
                  <a:schemeClr val="bg2"/>
                </a:solidFill>
              </a:rPr>
              <a:t>l</a:t>
            </a:r>
            <a:r>
              <a:rPr lang="en-GB" sz="2400" kern="1200" dirty="0" smtClean="0">
                <a:solidFill>
                  <a:schemeClr val="bg2"/>
                </a:solidFill>
              </a:rPr>
              <a:t> composition effect or a peer </a:t>
            </a:r>
            <a:r>
              <a:rPr lang="en-GB" sz="2400" kern="1200" dirty="0">
                <a:solidFill>
                  <a:schemeClr val="bg2"/>
                </a:solidFill>
              </a:rPr>
              <a:t>effect? </a:t>
            </a:r>
            <a:r>
              <a:rPr lang="en-GB" sz="2400" kern="1200" dirty="0" smtClean="0">
                <a:solidFill>
                  <a:schemeClr val="bg2"/>
                </a:solidFill>
              </a:rPr>
              <a:t>Or, Is </a:t>
            </a:r>
            <a:r>
              <a:rPr lang="en-GB" sz="2400" kern="1200" dirty="0">
                <a:solidFill>
                  <a:schemeClr val="bg2"/>
                </a:solidFill>
              </a:rPr>
              <a:t>it a curriculum effect: higher standards in academic </a:t>
            </a:r>
            <a:r>
              <a:rPr lang="en-GB" sz="2400" kern="1200" dirty="0" smtClean="0">
                <a:solidFill>
                  <a:schemeClr val="bg2"/>
                </a:solidFill>
              </a:rPr>
              <a:t>tracks (the school composition variable being a proxy of the non observed difference between the tracks) ?  </a:t>
            </a:r>
            <a:endParaRPr lang="en-GB" sz="2400" kern="1200" dirty="0" smtClean="0">
              <a:solidFill>
                <a:schemeClr val="bg2"/>
              </a:solidFill>
            </a:endParaRPr>
          </a:p>
          <a:p>
            <a:pPr algn="just">
              <a:lnSpc>
                <a:spcPct val="90000"/>
              </a:lnSpc>
            </a:pPr>
            <a:endParaRPr lang="en-GB" sz="2400" kern="1200" dirty="0">
              <a:solidFill>
                <a:schemeClr val="bg2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en-GB" sz="2400" kern="1200" dirty="0">
                <a:solidFill>
                  <a:schemeClr val="bg2"/>
                </a:solidFill>
              </a:rPr>
              <a:t>An additional analysis has been performed for tracked systems including </a:t>
            </a:r>
            <a:r>
              <a:rPr lang="en-GB" sz="2400" b="1" kern="1200" dirty="0">
                <a:solidFill>
                  <a:schemeClr val="bg2"/>
                </a:solidFill>
              </a:rPr>
              <a:t>students attending only academic schools</a:t>
            </a:r>
            <a:r>
              <a:rPr lang="en-GB" sz="2400" kern="1200" dirty="0">
                <a:solidFill>
                  <a:schemeClr val="bg2"/>
                </a:solidFill>
              </a:rPr>
              <a:t> (in order to neutralize the impact of curriculum differences).</a:t>
            </a:r>
          </a:p>
          <a:p>
            <a:pPr algn="just">
              <a:lnSpc>
                <a:spcPct val="90000"/>
              </a:lnSpc>
            </a:pPr>
            <a:endParaRPr lang="en-GB" sz="2400" kern="1200" dirty="0">
              <a:solidFill>
                <a:schemeClr val="bg2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20</a:t>
            </a:fld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4360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b="1" dirty="0">
                <a:solidFill>
                  <a:schemeClr val="bg2"/>
                </a:solidFill>
              </a:rPr>
              <a:t>Table </a:t>
            </a:r>
            <a:r>
              <a:rPr lang="en-US" sz="2000" b="1" dirty="0" smtClean="0">
                <a:solidFill>
                  <a:schemeClr val="bg2"/>
                </a:solidFill>
              </a:rPr>
              <a:t>4 </a:t>
            </a:r>
            <a:r>
              <a:rPr lang="fr-BE" sz="2000" b="1" dirty="0">
                <a:solidFill>
                  <a:schemeClr val="bg2"/>
                </a:solidFill>
              </a:rPr>
              <a:t/>
            </a:r>
            <a:br>
              <a:rPr lang="fr-BE" sz="2000" b="1" dirty="0">
                <a:solidFill>
                  <a:schemeClr val="bg2"/>
                </a:solidFill>
              </a:rPr>
            </a:br>
            <a:r>
              <a:rPr lang="en-US" sz="2000" b="1" dirty="0">
                <a:solidFill>
                  <a:schemeClr val="bg2"/>
                </a:solidFill>
              </a:rPr>
              <a:t>Influence of mean academic performance of school (tracked systems; schools with academic tracks only)</a:t>
            </a:r>
            <a:r>
              <a:rPr lang="fr-BE" sz="2000" b="1" dirty="0">
                <a:solidFill>
                  <a:schemeClr val="bg2"/>
                </a:solidFill>
              </a:rPr>
              <a:t/>
            </a:r>
            <a:br>
              <a:rPr lang="fr-BE" sz="2000" b="1" dirty="0">
                <a:solidFill>
                  <a:schemeClr val="bg2"/>
                </a:solidFill>
              </a:rPr>
            </a:br>
            <a:endParaRPr lang="fr-BE" sz="2000" b="1" dirty="0">
              <a:solidFill>
                <a:schemeClr val="bg2"/>
              </a:solidFill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57506012"/>
              </p:ext>
            </p:extLst>
          </p:nvPr>
        </p:nvGraphicFramePr>
        <p:xfrm>
          <a:off x="467544" y="1772816"/>
          <a:ext cx="8229336" cy="425215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634913"/>
                <a:gridCol w="3594423"/>
              </a:tblGrid>
              <a:tr h="55008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/>
                        <a:t>Country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Mean maths score of school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/>
                </a:tc>
              </a:tr>
              <a:tr h="3370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Hungary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5.35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649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Japan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3.406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Greece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2.733***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Austria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2.657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France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2.084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Korea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/>
                          </a:solidFill>
                        </a:rPr>
                        <a:t>1.887</a:t>
                      </a:r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ctr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Portugal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1.780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Slovakia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1.619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Switzerland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1.532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Belgium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1.454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Italy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1.397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 smtClean="0">
                          <a:solidFill>
                            <a:schemeClr val="bg2"/>
                          </a:solidFill>
                        </a:rPr>
                        <a:t>The </a:t>
                      </a:r>
                      <a:r>
                        <a:rPr lang="fr-BE" sz="1600" i="1" dirty="0" err="1" smtClean="0">
                          <a:solidFill>
                            <a:schemeClr val="bg2"/>
                          </a:solidFill>
                        </a:rPr>
                        <a:t>Netherlands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1.154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Czech Republic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1.117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899592" y="6073551"/>
            <a:ext cx="74533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buFont typeface="Arial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/>
              <a:t>* Significant at 0.05 ; ** : significant at 0.01 ; *** : significant at </a:t>
            </a:r>
            <a:r>
              <a:rPr lang="en-US" dirty="0" smtClean="0"/>
              <a:t>0.001</a:t>
            </a:r>
            <a:endParaRPr lang="fr-BE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21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b="1" dirty="0">
                <a:solidFill>
                  <a:schemeClr val="bg2"/>
                </a:solidFill>
              </a:rPr>
              <a:t>Table </a:t>
            </a:r>
            <a:r>
              <a:rPr lang="en-US" sz="2000" b="1" dirty="0" smtClean="0">
                <a:solidFill>
                  <a:schemeClr val="bg2"/>
                </a:solidFill>
              </a:rPr>
              <a:t>5 </a:t>
            </a:r>
            <a:r>
              <a:rPr lang="fr-BE" sz="2000" b="1" dirty="0">
                <a:solidFill>
                  <a:schemeClr val="bg2"/>
                </a:solidFill>
              </a:rPr>
              <a:t/>
            </a:r>
            <a:br>
              <a:rPr lang="fr-BE" sz="2000" b="1" dirty="0">
                <a:solidFill>
                  <a:schemeClr val="bg2"/>
                </a:solidFill>
              </a:rPr>
            </a:br>
            <a:r>
              <a:rPr lang="en-US" sz="2000" b="1" dirty="0" smtClean="0">
                <a:solidFill>
                  <a:schemeClr val="bg2"/>
                </a:solidFill>
              </a:rPr>
              <a:t>Influence </a:t>
            </a:r>
            <a:r>
              <a:rPr lang="en-US" sz="2000" b="1" dirty="0">
                <a:solidFill>
                  <a:schemeClr val="bg2"/>
                </a:solidFill>
              </a:rPr>
              <a:t>of school social intake (mean ESCS per school) on educational expectations </a:t>
            </a:r>
            <a:r>
              <a:rPr lang="fr-BE" sz="2000" b="1" dirty="0">
                <a:solidFill>
                  <a:schemeClr val="bg2"/>
                </a:solidFill>
              </a:rPr>
              <a:t/>
            </a:r>
            <a:br>
              <a:rPr lang="fr-BE" sz="2000" b="1" dirty="0">
                <a:solidFill>
                  <a:schemeClr val="bg2"/>
                </a:solidFill>
              </a:rPr>
            </a:br>
            <a:endParaRPr lang="fr-BE" sz="2000" b="1" dirty="0">
              <a:solidFill>
                <a:schemeClr val="bg2"/>
              </a:solidFill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33002342"/>
              </p:ext>
            </p:extLst>
          </p:nvPr>
        </p:nvGraphicFramePr>
        <p:xfrm>
          <a:off x="467544" y="1628800"/>
          <a:ext cx="8229338" cy="460216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73850"/>
                <a:gridCol w="1918496"/>
                <a:gridCol w="1918496"/>
                <a:gridCol w="1918496"/>
              </a:tblGrid>
              <a:tr h="550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/>
                        <a:t>Country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Mean ESCS level of the school 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/>
                        <a:t>Country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Mean ESCS level of the school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/>
                </a:tc>
              </a:tr>
              <a:tr h="3392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Japan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20.307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Iceland</a:t>
                      </a:r>
                      <a:endParaRPr lang="fr-BE" sz="16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1.598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3370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Austria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7.128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Norway</a:t>
                      </a:r>
                      <a:endParaRPr lang="fr-BE" sz="16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1.484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649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Hungary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6.595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Australia</a:t>
                      </a:r>
                      <a:endParaRPr lang="fr-BE" sz="16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1.454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Korea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4.103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Canada</a:t>
                      </a:r>
                      <a:endParaRPr lang="fr-BE" sz="16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1.286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Italy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3.717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Finland</a:t>
                      </a:r>
                      <a:endParaRPr lang="fr-BE" sz="16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1.242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33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Switzerland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3.516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Portugal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1.093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Netherlands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3.475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Sweden</a:t>
                      </a:r>
                      <a:endParaRPr lang="fr-BE" sz="16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1.045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Greece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3.429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Ireland</a:t>
                      </a:r>
                      <a:endParaRPr lang="fr-BE" sz="16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1.041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Slovakia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3.256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Spain</a:t>
                      </a:r>
                      <a:endParaRPr lang="fr-BE" sz="16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1.028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Luxembourg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3.197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United Kingdom</a:t>
                      </a:r>
                      <a:endParaRPr lang="fr-BE" sz="16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0.966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Germany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2.552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New Zealand</a:t>
                      </a:r>
                      <a:endParaRPr lang="fr-BE" sz="16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0.961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Czech Republic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2.335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USA</a:t>
                      </a:r>
                      <a:endParaRPr lang="fr-BE" sz="16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0.921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Belgium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2.184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Denmark</a:t>
                      </a:r>
                      <a:endParaRPr lang="fr-BE" sz="16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0.887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  <a:tr h="241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i="1" dirty="0">
                          <a:solidFill>
                            <a:schemeClr val="bg2"/>
                          </a:solidFill>
                        </a:rPr>
                        <a:t>France</a:t>
                      </a:r>
                      <a:endParaRPr lang="fr-BE" sz="1600" i="1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1.908</a:t>
                      </a: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***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Poland</a:t>
                      </a:r>
                      <a:endParaRPr lang="fr-BE" sz="1600" i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solidFill>
                            <a:schemeClr val="bg2"/>
                          </a:solidFill>
                        </a:rPr>
                        <a:t>0.834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0800" marR="80800" marT="0" marB="0" anchor="b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008112" y="6217567"/>
            <a:ext cx="7092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buFont typeface="Arial" charset="0"/>
              <a:buChar char="•"/>
              <a:defRPr sz="14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/>
              <a:t>* Significant at 0.05 ; ** : significant at 0.01 ; *** : significant at </a:t>
            </a:r>
            <a:r>
              <a:rPr lang="en-US" dirty="0" smtClean="0"/>
              <a:t>0.001</a:t>
            </a:r>
            <a:endParaRPr lang="fr-BE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22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>
                <a:solidFill>
                  <a:schemeClr val="bg2"/>
                </a:solidFill>
              </a:rPr>
              <a:t>4. Results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446088" indent="-265113" algn="just" eaLnBrk="1" fontAlgn="auto" hangingPunct="1">
              <a:spcAft>
                <a:spcPts val="0"/>
              </a:spcAft>
              <a:buNone/>
              <a:defRPr/>
            </a:pPr>
            <a:r>
              <a:rPr lang="en-GB" sz="2400" i="1" dirty="0">
                <a:solidFill>
                  <a:schemeClr val="bg2"/>
                </a:solidFill>
              </a:rPr>
              <a:t>3.2. A SES composition effect?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sz="1300" b="1" dirty="0" smtClean="0">
              <a:ea typeface="Tahoma" pitchFamily="34" charset="0"/>
              <a:cs typeface="Tahoma" pitchFamily="34" charset="0"/>
            </a:endParaRPr>
          </a:p>
          <a:p>
            <a:pPr marL="446088" indent="-26511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In </a:t>
            </a:r>
            <a:r>
              <a:rPr lang="en-GB" sz="2400" dirty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many countries (except in Poland, Denmark, U.S., NZ, UK, Ireland, Sweden and Portugal), the school social intake is significantly related to the level of expectations;</a:t>
            </a:r>
          </a:p>
          <a:p>
            <a:pPr marL="446088" indent="-26511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SES </a:t>
            </a:r>
            <a:r>
              <a:rPr lang="en-GB" sz="2400" dirty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composition, when significant,  has always a positive relationship with expectations; this effect is significant in more countries than the academic composition.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23</a:t>
            </a:fld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>
                <a:solidFill>
                  <a:schemeClr val="bg2"/>
                </a:solidFill>
              </a:rPr>
              <a:t>4. Results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446088" indent="-265113" algn="just" eaLnBrk="1" fontAlgn="auto" hangingPunct="1">
              <a:spcAft>
                <a:spcPts val="0"/>
              </a:spcAft>
              <a:buNone/>
              <a:defRPr/>
            </a:pPr>
            <a:r>
              <a:rPr lang="en-GB" sz="2400" i="1" dirty="0">
                <a:solidFill>
                  <a:schemeClr val="bg2"/>
                </a:solidFill>
              </a:rPr>
              <a:t>3.2. A SES composition effect?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sz="13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46088" indent="-26511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400" dirty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The link between the school social intake and expectations is much stronger in selective systems;</a:t>
            </a:r>
          </a:p>
          <a:p>
            <a:pPr marL="446088" indent="-26511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400" dirty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Education systems in which the school social intake has no significant relationship with expectations are comprehensive systems. 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24</a:t>
            </a:fld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>
                <a:solidFill>
                  <a:schemeClr val="bg2"/>
                </a:solidFill>
              </a:rPr>
              <a:t>4. Results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7063" indent="-446088" algn="just" eaLnBrk="1" fontAlgn="auto" hangingPunct="1">
              <a:lnSpc>
                <a:spcPct val="90000"/>
              </a:lnSpc>
              <a:spcAft>
                <a:spcPts val="0"/>
              </a:spcAft>
              <a:buSzPct val="100000"/>
              <a:buFont typeface="+mj-lt"/>
              <a:buAutoNum type="arabicPeriod" startAt="4"/>
              <a:defRPr/>
            </a:pPr>
            <a:r>
              <a:rPr lang="en-GB" sz="2600" b="1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Characteristics </a:t>
            </a:r>
            <a:r>
              <a:rPr lang="en-GB" sz="2600" b="1" dirty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of school systems </a:t>
            </a:r>
          </a:p>
          <a:p>
            <a:pPr algn="just" eaLnBrk="1" hangingPunct="1">
              <a:buFont typeface="Arial" charset="0"/>
              <a:buNone/>
            </a:pPr>
            <a:endParaRPr lang="en-GB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/>
            <a:r>
              <a:rPr lang="en-GB" sz="2400" dirty="0" smtClean="0">
                <a:solidFill>
                  <a:schemeClr val="bg2"/>
                </a:solidFill>
                <a:ea typeface="BatangChe" pitchFamily="49" charset="-127"/>
                <a:cs typeface="Calibri" pitchFamily="34" charset="0"/>
              </a:rPr>
              <a:t>Correlation analyses between:</a:t>
            </a:r>
          </a:p>
          <a:p>
            <a:pPr lvl="1" algn="just" eaLnBrk="1" hangingPunct="1">
              <a:buClr>
                <a:schemeClr val="bg2"/>
              </a:buClr>
              <a:buFont typeface="Arial" pitchFamily="34" charset="0"/>
              <a:buChar char="•"/>
            </a:pPr>
            <a:r>
              <a:rPr lang="en-GB" sz="2400" dirty="0" smtClean="0">
                <a:solidFill>
                  <a:schemeClr val="bg2"/>
                </a:solidFill>
                <a:ea typeface="BatangChe" pitchFamily="49" charset="-127"/>
                <a:cs typeface="Calibri" pitchFamily="34" charset="0"/>
              </a:rPr>
              <a:t>OR from previous analyses and</a:t>
            </a:r>
          </a:p>
          <a:p>
            <a:pPr lvl="2" algn="just" eaLnBrk="1" hangingPunct="1">
              <a:buFont typeface="Arial" pitchFamily="34" charset="0"/>
              <a:buChar char="─"/>
            </a:pPr>
            <a:r>
              <a:rPr lang="en-GB" dirty="0" smtClean="0">
                <a:solidFill>
                  <a:schemeClr val="bg2"/>
                </a:solidFill>
                <a:ea typeface="BatangChe" pitchFamily="49" charset="-127"/>
                <a:cs typeface="Calibri" pitchFamily="34" charset="0"/>
              </a:rPr>
              <a:t>Age of the first selection</a:t>
            </a:r>
          </a:p>
          <a:p>
            <a:pPr lvl="2" algn="just" eaLnBrk="1" hangingPunct="1">
              <a:buFont typeface="Arial" pitchFamily="34" charset="0"/>
              <a:buChar char="─"/>
            </a:pPr>
            <a:r>
              <a:rPr lang="en-GB" dirty="0" smtClean="0">
                <a:solidFill>
                  <a:schemeClr val="bg2"/>
                </a:solidFill>
                <a:ea typeface="BatangChe" pitchFamily="49" charset="-127"/>
                <a:cs typeface="Calibri" pitchFamily="34" charset="0"/>
              </a:rPr>
              <a:t>% of 15 year-olds attending non-academic tracks</a:t>
            </a:r>
          </a:p>
          <a:p>
            <a:pPr lvl="2" algn="just" eaLnBrk="1" hangingPunct="1">
              <a:buNone/>
            </a:pPr>
            <a:endParaRPr lang="en-GB" sz="32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25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9959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b="1" dirty="0">
                <a:solidFill>
                  <a:schemeClr val="bg2"/>
                </a:solidFill>
              </a:rPr>
              <a:t>Table </a:t>
            </a:r>
            <a:r>
              <a:rPr lang="en-US" sz="2000" b="1" dirty="0" smtClean="0">
                <a:solidFill>
                  <a:schemeClr val="bg2"/>
                </a:solidFill>
              </a:rPr>
              <a:t>6 </a:t>
            </a:r>
            <a:r>
              <a:rPr lang="fr-BE" sz="2000" b="1" dirty="0">
                <a:solidFill>
                  <a:schemeClr val="bg2"/>
                </a:solidFill>
              </a:rPr>
              <a:t/>
            </a:r>
            <a:br>
              <a:rPr lang="fr-BE" sz="2000" b="1" dirty="0">
                <a:solidFill>
                  <a:schemeClr val="bg2"/>
                </a:solidFill>
              </a:rPr>
            </a:br>
            <a:r>
              <a:rPr lang="en-US" sz="2000" b="1" dirty="0">
                <a:solidFill>
                  <a:schemeClr val="bg2"/>
                </a:solidFill>
              </a:rPr>
              <a:t>Stratification of education systems and expectations</a:t>
            </a:r>
            <a:r>
              <a:rPr lang="fr-BE" sz="2000" b="1" dirty="0">
                <a:solidFill>
                  <a:schemeClr val="bg2"/>
                </a:solidFill>
              </a:rPr>
              <a:t/>
            </a:r>
            <a:br>
              <a:rPr lang="fr-BE" sz="2000" b="1" dirty="0">
                <a:solidFill>
                  <a:schemeClr val="bg2"/>
                </a:solidFill>
              </a:rPr>
            </a:br>
            <a:endParaRPr lang="fr-BE" sz="2000" b="1" dirty="0">
              <a:solidFill>
                <a:schemeClr val="bg2"/>
              </a:solidFill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04097534"/>
              </p:ext>
            </p:extLst>
          </p:nvPr>
        </p:nvGraphicFramePr>
        <p:xfrm>
          <a:off x="395536" y="1860540"/>
          <a:ext cx="8229140" cy="324934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42242"/>
                <a:gridCol w="1752254"/>
                <a:gridCol w="1934644"/>
              </a:tblGrid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/>
                        <a:t> 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4642" marR="7464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/>
                        <a:t>Age of  first selection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4642" marR="746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/>
                        <a:t>% of students in non- </a:t>
                      </a:r>
                      <a:r>
                        <a:rPr lang="en-US" sz="1600" dirty="0"/>
                        <a:t>academic tracks </a:t>
                      </a:r>
                      <a:endParaRPr lang="fr-BE" sz="16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4642" marR="74642" marT="0" marB="0" anchor="ctr"/>
                </a:tc>
              </a:tr>
              <a:tr h="5361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/>
                          </a:solidFill>
                        </a:rPr>
                        <a:t>Impact of SES on expectations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4642" marR="746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-0.65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4642" marR="746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0.55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4642" marR="74642" marT="0" marB="0" anchor="ctr"/>
                </a:tc>
              </a:tr>
              <a:tr h="5361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/>
                          </a:solidFill>
                        </a:rPr>
                        <a:t>Impact of SES on expectations  under</a:t>
                      </a:r>
                      <a:r>
                        <a:rPr lang="en-US" sz="1600" baseline="0" dirty="0" smtClean="0">
                          <a:solidFill>
                            <a:schemeClr val="bg2"/>
                          </a:solidFill>
                        </a:rPr>
                        <a:t> control of academic performance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4642" marR="746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-0.49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4642" marR="746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0.40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4642" marR="74642" marT="0" marB="0" anchor="ctr"/>
                </a:tc>
              </a:tr>
              <a:tr h="5361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/>
                          </a:solidFill>
                        </a:rPr>
                        <a:t>Influence of school  social intake </a:t>
                      </a:r>
                      <a:r>
                        <a:rPr lang="en-US" sz="1600" baseline="30000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fr-BE" sz="1600" b="0" baseline="300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4642" marR="746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-0.72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4642" marR="746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0.79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4642" marR="74642" marT="0" marB="0" anchor="ctr"/>
                </a:tc>
              </a:tr>
              <a:tr h="5361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/>
                          </a:solidFill>
                        </a:rPr>
                        <a:t>Influence of </a:t>
                      </a:r>
                      <a:r>
                        <a:rPr lang="en-US" sz="1600" dirty="0" smtClean="0">
                          <a:solidFill>
                            <a:schemeClr val="bg2"/>
                          </a:solidFill>
                        </a:rPr>
                        <a:t>academic</a:t>
                      </a:r>
                      <a:r>
                        <a:rPr lang="en-US" sz="1600" baseline="0" dirty="0" smtClean="0">
                          <a:solidFill>
                            <a:schemeClr val="bg2"/>
                          </a:solidFill>
                        </a:rPr>
                        <a:t> composition</a:t>
                      </a:r>
                      <a:endParaRPr lang="fr-BE" sz="1600" b="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4642" marR="746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2"/>
                          </a:solidFill>
                        </a:rPr>
                        <a:t>-0.24</a:t>
                      </a:r>
                      <a:endParaRPr lang="en-US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4642" marR="7464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solidFill>
                            <a:schemeClr val="bg2"/>
                          </a:solidFill>
                        </a:rPr>
                        <a:t>0.41</a:t>
                      </a:r>
                      <a:endParaRPr lang="fr-BE" sz="1600" dirty="0">
                        <a:solidFill>
                          <a:schemeClr val="bg2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4642" marR="74642" marT="0" marB="0" anchor="ctr"/>
                </a:tc>
              </a:tr>
            </a:tbl>
          </a:graphicData>
        </a:graphic>
      </p:graphicFrame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26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>
                <a:solidFill>
                  <a:schemeClr val="bg2"/>
                </a:solidFill>
              </a:rPr>
              <a:t>4. Results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7063" indent="-446088" eaLnBrk="1" fontAlgn="auto" hangingPunct="1">
              <a:lnSpc>
                <a:spcPct val="90000"/>
              </a:lnSpc>
              <a:spcAft>
                <a:spcPts val="0"/>
              </a:spcAft>
              <a:buSzPct val="100000"/>
              <a:buFont typeface="+mj-lt"/>
              <a:buAutoNum type="arabicPeriod" startAt="4"/>
              <a:defRPr/>
            </a:pPr>
            <a:r>
              <a:rPr lang="en-GB" sz="2600" b="1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Characteristics </a:t>
            </a:r>
            <a:r>
              <a:rPr lang="en-GB" sz="2600" b="1" dirty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of school systems </a:t>
            </a:r>
          </a:p>
          <a:p>
            <a:pPr eaLnBrk="1" hangingPunct="1">
              <a:buFont typeface="Arial" charset="0"/>
              <a:buNone/>
            </a:pPr>
            <a:endParaRPr lang="en-GB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42925" indent="-361950" algn="just" eaLnBrk="1" hangingPunct="1"/>
            <a:r>
              <a:rPr lang="en-GB" sz="2400" dirty="0">
                <a:solidFill>
                  <a:schemeClr val="bg2"/>
                </a:solidFill>
                <a:ea typeface="BatangChe" pitchFamily="49" charset="-127"/>
                <a:cs typeface="Calibri" pitchFamily="34" charset="0"/>
              </a:rPr>
              <a:t>The 2 indices of stratification are strongly related to individual SES, social self-selection, academic composition and school social intake impact on expectations. In selective systems, impact of SES and school effects are stronger.</a:t>
            </a:r>
          </a:p>
          <a:p>
            <a:pPr lvl="2" eaLnBrk="1" hangingPunct="1">
              <a:buNone/>
            </a:pPr>
            <a:endParaRPr lang="en-GB" sz="32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27</a:t>
            </a:fld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835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>
                <a:solidFill>
                  <a:schemeClr val="bg2"/>
                </a:solidFill>
              </a:rPr>
              <a:t>Conclusions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363272" cy="5112568"/>
          </a:xfrm>
        </p:spPr>
        <p:txBody>
          <a:bodyPr rtlCol="0">
            <a:noAutofit/>
          </a:bodyPr>
          <a:lstStyle/>
          <a:p>
            <a:pPr marL="514350" indent="-514350" algn="just">
              <a:buSzPct val="100000"/>
              <a:buFont typeface="Arial" pitchFamily="34" charset="0"/>
              <a:buAutoNum type="arabicPeriod"/>
              <a:defRPr/>
            </a:pPr>
            <a:r>
              <a:rPr lang="en-GB" sz="22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In all OECD </a:t>
            </a:r>
            <a:r>
              <a:rPr lang="en-GB" sz="22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countries, we observe a significant </a:t>
            </a:r>
            <a:r>
              <a:rPr lang="en-GB" sz="22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(and strong) relationship between SES and educational expectations, even after controlling for academic performance (social self-selection). </a:t>
            </a:r>
          </a:p>
          <a:p>
            <a:pPr marL="514350" indent="-514350" algn="just">
              <a:buSzPct val="100000"/>
              <a:buFont typeface="Arial" pitchFamily="34" charset="0"/>
              <a:buAutoNum type="arabicPeriod"/>
              <a:defRPr/>
            </a:pPr>
            <a:r>
              <a:rPr lang="en-GB" sz="22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Not only the students’ individual characteristics influence their expectations, the academic and the social composition of the school are also influential.</a:t>
            </a:r>
          </a:p>
          <a:p>
            <a:pPr marL="514350" indent="-514350" algn="just" fontAlgn="auto">
              <a:buSzPct val="100000"/>
              <a:buFont typeface="Arial" pitchFamily="34" charset="0"/>
              <a:buAutoNum type="arabicPeriod"/>
              <a:defRPr/>
            </a:pPr>
            <a:r>
              <a:rPr lang="en-GB" sz="22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Educational expectations are + and significantly related to school social intake and to academic composition in selective education systems (early selection and tracking). Those relationships are </a:t>
            </a:r>
            <a:r>
              <a:rPr lang="en-GB" sz="2200" dirty="0" err="1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n.s</a:t>
            </a:r>
            <a:r>
              <a:rPr lang="en-GB" sz="22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. in comprehensive systems or even </a:t>
            </a:r>
            <a:r>
              <a:rPr lang="en-GB" sz="22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negative (BFLPE).</a:t>
            </a:r>
            <a:endParaRPr lang="en-GB" sz="2200" dirty="0" smtClean="0">
              <a:solidFill>
                <a:schemeClr val="bg2"/>
              </a:solidFill>
              <a:ea typeface="Tahoma" pitchFamily="34" charset="0"/>
              <a:cs typeface="Tahoma" pitchFamily="34" charset="0"/>
            </a:endParaRPr>
          </a:p>
          <a:p>
            <a:pPr marL="514350" indent="-514350" algn="just" fontAlgn="auto">
              <a:buSzPct val="100000"/>
              <a:buFont typeface="Arial" pitchFamily="34" charset="0"/>
              <a:buAutoNum type="arabicPeriod"/>
              <a:defRPr/>
            </a:pPr>
            <a:r>
              <a:rPr lang="en-GB" sz="22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Not only stratified systems are less equitable as far as achievement is </a:t>
            </a:r>
            <a:r>
              <a:rPr lang="en-GB" sz="22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concerned (what we knew); </a:t>
            </a:r>
            <a:r>
              <a:rPr lang="en-GB" sz="2200" dirty="0" smtClean="0">
                <a:solidFill>
                  <a:schemeClr val="bg2"/>
                </a:solidFill>
                <a:ea typeface="Tahoma" pitchFamily="34" charset="0"/>
                <a:cs typeface="Tahoma" pitchFamily="34" charset="0"/>
              </a:rPr>
              <a:t>they also shape students’ expectations in a less equitable way. 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en-GB" sz="2200" dirty="0">
              <a:solidFill>
                <a:schemeClr val="bg2"/>
              </a:solidFill>
              <a:latin typeface="Calibri" pitchFamily="34" charset="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28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835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>
                <a:solidFill>
                  <a:schemeClr val="bg2"/>
                </a:solidFill>
              </a:rPr>
              <a:t>Conclusions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196752"/>
            <a:ext cx="8363272" cy="5112568"/>
          </a:xfrm>
        </p:spPr>
        <p:txBody>
          <a:bodyPr rtlCol="0">
            <a:noAutofit/>
          </a:bodyPr>
          <a:lstStyle/>
          <a:p>
            <a:pPr marL="514350" indent="-514350" algn="just" eaLnBrk="1" fontAlgn="auto" hangingPunct="1">
              <a:spcAft>
                <a:spcPts val="0"/>
              </a:spcAft>
              <a:buNone/>
              <a:defRPr/>
            </a:pPr>
            <a:r>
              <a:rPr lang="en-GB" sz="2400" dirty="0" smtClean="0">
                <a:solidFill>
                  <a:schemeClr val="bg2"/>
                </a:solidFill>
                <a:latin typeface="Calibri" pitchFamily="34" charset="0"/>
              </a:rPr>
              <a:t>5. </a:t>
            </a:r>
            <a:r>
              <a:rPr lang="en-GB" sz="2000" dirty="0" smtClean="0">
                <a:solidFill>
                  <a:schemeClr val="bg2"/>
                </a:solidFill>
                <a:latin typeface="+mj-lt"/>
              </a:rPr>
              <a:t>The two latter findings are not congruent with Marsh &amp; O’Hara (2010) and with their view that the </a:t>
            </a:r>
            <a:r>
              <a:rPr lang="en-GB" sz="2000" dirty="0" smtClean="0">
                <a:solidFill>
                  <a:schemeClr val="bg2"/>
                </a:solidFill>
                <a:latin typeface="+mj-lt"/>
              </a:rPr>
              <a:t>BFLPE (mainly, a contrast effect) is observed not </a:t>
            </a:r>
            <a:r>
              <a:rPr lang="en-GB" sz="2000" dirty="0" smtClean="0">
                <a:solidFill>
                  <a:schemeClr val="bg2"/>
                </a:solidFill>
                <a:latin typeface="+mj-lt"/>
              </a:rPr>
              <a:t>only for academic self-concept but also for educational aspirations.  </a:t>
            </a:r>
          </a:p>
          <a:p>
            <a:pPr marL="514350" indent="-514350" algn="just" eaLnBrk="1" fontAlgn="auto" hangingPunct="1">
              <a:spcAft>
                <a:spcPts val="0"/>
              </a:spcAft>
              <a:buAutoNum type="arabicPeriod" startAt="6"/>
              <a:defRPr/>
            </a:pPr>
            <a:r>
              <a:rPr lang="en-GB" sz="2000" dirty="0" smtClean="0">
                <a:solidFill>
                  <a:schemeClr val="bg2"/>
                </a:solidFill>
                <a:latin typeface="+mj-lt"/>
              </a:rPr>
              <a:t>Maybe </a:t>
            </a:r>
            <a:r>
              <a:rPr lang="en-GB" sz="2000" dirty="0" smtClean="0">
                <a:solidFill>
                  <a:schemeClr val="bg2"/>
                </a:solidFill>
              </a:rPr>
              <a:t>Marsh &amp; O’Hara (2010)  lacked of caution when generalizing evidence from US to all education systems.  Our data are coherent with Marsh &amp; O’Hara (2010)  as far as </a:t>
            </a:r>
            <a:r>
              <a:rPr lang="en-GB" sz="2000" dirty="0" smtClean="0">
                <a:solidFill>
                  <a:schemeClr val="bg2"/>
                </a:solidFill>
              </a:rPr>
              <a:t>US </a:t>
            </a:r>
            <a:r>
              <a:rPr lang="en-GB" sz="2000" dirty="0" smtClean="0">
                <a:solidFill>
                  <a:schemeClr val="bg2"/>
                </a:solidFill>
              </a:rPr>
              <a:t>are concerned (negative effect of school average on </a:t>
            </a:r>
            <a:r>
              <a:rPr lang="en-GB" sz="2000" dirty="0" smtClean="0">
                <a:solidFill>
                  <a:schemeClr val="bg2"/>
                </a:solidFill>
              </a:rPr>
              <a:t>expectations).</a:t>
            </a:r>
          </a:p>
          <a:p>
            <a:pPr marL="514350" indent="-514350" algn="just" eaLnBrk="1" fontAlgn="auto" hangingPunct="1">
              <a:spcAft>
                <a:spcPts val="0"/>
              </a:spcAft>
              <a:buAutoNum type="arabicPeriod" startAt="6"/>
              <a:defRPr/>
            </a:pPr>
            <a:r>
              <a:rPr lang="en-GB" sz="2000" dirty="0" smtClean="0">
                <a:solidFill>
                  <a:schemeClr val="bg2"/>
                </a:solidFill>
              </a:rPr>
              <a:t>From a theoretical point of view, our data confirm the value of the Dai &amp; </a:t>
            </a:r>
            <a:r>
              <a:rPr lang="en-GB" sz="2000" dirty="0" err="1" smtClean="0">
                <a:solidFill>
                  <a:schemeClr val="bg2"/>
                </a:solidFill>
              </a:rPr>
              <a:t>Rinn</a:t>
            </a:r>
            <a:r>
              <a:rPr lang="en-GB" sz="2000" dirty="0" smtClean="0">
                <a:solidFill>
                  <a:schemeClr val="bg2"/>
                </a:solidFill>
              </a:rPr>
              <a:t> discussion about the non automaticity of the BFLPE. They consider that BFLPE is the sum of a contrast effect and an assimilation effect; </a:t>
            </a:r>
            <a:r>
              <a:rPr lang="en-GB" sz="2000" b="1" dirty="0" smtClean="0">
                <a:solidFill>
                  <a:schemeClr val="bg2"/>
                </a:solidFill>
              </a:rPr>
              <a:t>the balance between both effects depend on the context characteristics</a:t>
            </a:r>
            <a:r>
              <a:rPr lang="en-GB" sz="2000" dirty="0" smtClean="0">
                <a:solidFill>
                  <a:schemeClr val="bg2"/>
                </a:solidFill>
              </a:rPr>
              <a:t>. </a:t>
            </a:r>
            <a:endParaRPr lang="en-GB" sz="2000" dirty="0" smtClean="0">
              <a:solidFill>
                <a:schemeClr val="bg2"/>
              </a:solidFill>
            </a:endParaRPr>
          </a:p>
          <a:p>
            <a:pPr marL="514350" indent="-514350" algn="just" eaLnBrk="1" fontAlgn="auto" hangingPunct="1">
              <a:spcAft>
                <a:spcPts val="0"/>
              </a:spcAft>
              <a:buAutoNum type="arabicPeriod" startAt="6"/>
              <a:defRPr/>
            </a:pPr>
            <a:r>
              <a:rPr lang="en-GB" sz="2000" dirty="0" smtClean="0">
                <a:solidFill>
                  <a:schemeClr val="bg2"/>
                </a:solidFill>
              </a:rPr>
              <a:t>More generally, </a:t>
            </a:r>
            <a:r>
              <a:rPr lang="en-GB" sz="2000" dirty="0" err="1" smtClean="0">
                <a:solidFill>
                  <a:schemeClr val="bg2"/>
                </a:solidFill>
              </a:rPr>
              <a:t>Buchmann</a:t>
            </a:r>
            <a:r>
              <a:rPr lang="en-GB" sz="2000" dirty="0" smtClean="0">
                <a:solidFill>
                  <a:schemeClr val="bg2"/>
                </a:solidFill>
              </a:rPr>
              <a:t> </a:t>
            </a:r>
            <a:r>
              <a:rPr lang="en-GB" sz="2000" dirty="0" smtClean="0">
                <a:solidFill>
                  <a:schemeClr val="bg2"/>
                </a:solidFill>
              </a:rPr>
              <a:t>&amp; </a:t>
            </a:r>
            <a:r>
              <a:rPr lang="en-GB" sz="2000" dirty="0" smtClean="0">
                <a:solidFill>
                  <a:schemeClr val="bg2"/>
                </a:solidFill>
              </a:rPr>
              <a:t>Park’s </a:t>
            </a:r>
            <a:r>
              <a:rPr lang="en-GB" sz="2000" dirty="0" smtClean="0">
                <a:solidFill>
                  <a:schemeClr val="bg2"/>
                </a:solidFill>
              </a:rPr>
              <a:t>(2009) view that expectations are shaped in different ways depending on structural features of educational systems are confirmed for a larger set of countries. </a:t>
            </a:r>
            <a:endParaRPr lang="en-GB" sz="2000" dirty="0" smtClean="0">
              <a:solidFill>
                <a:schemeClr val="bg2"/>
              </a:solidFill>
            </a:endParaRPr>
          </a:p>
          <a:p>
            <a:pPr marL="514350" indent="-514350" algn="just" eaLnBrk="1" fontAlgn="auto" hangingPunct="1">
              <a:spcAft>
                <a:spcPts val="0"/>
              </a:spcAft>
              <a:buNone/>
              <a:defRPr/>
            </a:pPr>
            <a:endParaRPr lang="en-GB" sz="2400" dirty="0" smtClean="0">
              <a:solidFill>
                <a:schemeClr val="bg2"/>
              </a:solidFill>
              <a:latin typeface="+mj-lt"/>
            </a:endParaRPr>
          </a:p>
          <a:p>
            <a:pPr marL="514350" indent="-514350" algn="just" eaLnBrk="1" fontAlgn="auto" hangingPunct="1">
              <a:spcAft>
                <a:spcPts val="0"/>
              </a:spcAft>
              <a:buNone/>
              <a:defRPr/>
            </a:pPr>
            <a:endParaRPr lang="en-GB" sz="24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 </a:t>
            </a:r>
            <a:fld id="{5C496095-A4C4-453F-BD8C-C257D6510FD7}" type="slidenum">
              <a:rPr lang="fr-FR" smtClean="0"/>
              <a:pPr>
                <a:defRPr/>
              </a:pPr>
              <a:t>29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67544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454624"/>
          </a:xfrm>
        </p:spPr>
        <p:txBody>
          <a:bodyPr/>
          <a:lstStyle/>
          <a:p>
            <a:r>
              <a:rPr lang="en-GB" dirty="0" smtClean="0"/>
              <a:t> Finally, this study concerns post-secondary educational </a:t>
            </a:r>
            <a:r>
              <a:rPr lang="en-GB" b="1" dirty="0" smtClean="0"/>
              <a:t>expectations</a:t>
            </a:r>
            <a:r>
              <a:rPr lang="en-GB" dirty="0" smtClean="0"/>
              <a:t> and not access to post-secondary educational education</a:t>
            </a:r>
          </a:p>
          <a:p>
            <a:r>
              <a:rPr lang="en-GB" dirty="0" smtClean="0"/>
              <a:t>Social inequalities are analysed in reference to:</a:t>
            </a:r>
          </a:p>
          <a:p>
            <a:pPr lvl="1"/>
            <a:r>
              <a:rPr lang="en-GB" dirty="0" smtClean="0"/>
              <a:t>Students’ social background</a:t>
            </a:r>
          </a:p>
          <a:p>
            <a:pPr lvl="1"/>
            <a:r>
              <a:rPr lang="en-GB" dirty="0" smtClean="0"/>
              <a:t>School composition</a:t>
            </a:r>
          </a:p>
          <a:p>
            <a:pPr lvl="1"/>
            <a:r>
              <a:rPr lang="en-GB" dirty="0" smtClean="0"/>
              <a:t>Institutional context (educational structures)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36E5E2-ABE6-4D79-8178-6F34660BB18C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 smtClean="0">
                <a:solidFill>
                  <a:schemeClr val="bg2"/>
                </a:solidFill>
              </a:rPr>
              <a:t>References</a:t>
            </a:r>
            <a:endParaRPr lang="en-GB" sz="2800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514350" indent="-514350" algn="just">
              <a:buSzPct val="100000"/>
            </a:pPr>
            <a:r>
              <a:rPr lang="fr-FR" sz="2400" kern="1200" dirty="0" err="1" smtClean="0">
                <a:latin typeface="Arial" charset="0"/>
              </a:rPr>
              <a:t>Dupriez</a:t>
            </a:r>
            <a:r>
              <a:rPr lang="fr-FR" sz="2400" kern="1200" dirty="0" smtClean="0">
                <a:latin typeface="Arial" charset="0"/>
              </a:rPr>
              <a:t> , V., </a:t>
            </a:r>
            <a:r>
              <a:rPr lang="fr-FR" sz="2400" kern="1200" dirty="0" err="1" smtClean="0">
                <a:latin typeface="Arial" charset="0"/>
              </a:rPr>
              <a:t>Monseur</a:t>
            </a:r>
            <a:r>
              <a:rPr lang="fr-FR" sz="2400" kern="1200" dirty="0" smtClean="0">
                <a:latin typeface="Arial" charset="0"/>
              </a:rPr>
              <a:t>, C., Van </a:t>
            </a:r>
            <a:r>
              <a:rPr lang="fr-FR" sz="2400" kern="1200" dirty="0" err="1" smtClean="0">
                <a:latin typeface="Arial" charset="0"/>
              </a:rPr>
              <a:t>Campenhoudt</a:t>
            </a:r>
            <a:r>
              <a:rPr lang="fr-FR" sz="2400" kern="1200" dirty="0" smtClean="0">
                <a:latin typeface="Arial" charset="0"/>
              </a:rPr>
              <a:t>, M.,  </a:t>
            </a:r>
            <a:r>
              <a:rPr lang="fr-BE" sz="2400" kern="1200" dirty="0" smtClean="0">
                <a:latin typeface="Arial" charset="0"/>
              </a:rPr>
              <a:t>&amp; Lafontaine, D. (2012).  </a:t>
            </a:r>
            <a:r>
              <a:rPr lang="en-US" sz="2400" kern="1200" dirty="0" smtClean="0">
                <a:latin typeface="Arial" charset="0"/>
              </a:rPr>
              <a:t>Social Inequalities of Post-Secondary Educational Aspirations: Influence of Social Background, School Composition and Institutional Context. </a:t>
            </a:r>
            <a:r>
              <a:rPr lang="en-GB" sz="2400" i="1" kern="1200" dirty="0" smtClean="0">
                <a:latin typeface="Arial" charset="0"/>
              </a:rPr>
              <a:t>European Educational Research Journal, 11 (4</a:t>
            </a:r>
            <a:r>
              <a:rPr lang="en-GB" sz="2400" i="1" kern="1200" dirty="0" smtClean="0">
                <a:latin typeface="Arial" charset="0"/>
              </a:rPr>
              <a:t>), 504-519. </a:t>
            </a:r>
            <a:endParaRPr lang="en-GB" sz="2400" dirty="0">
              <a:solidFill>
                <a:schemeClr val="bg2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30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>
                <a:solidFill>
                  <a:schemeClr val="bg2"/>
                </a:solidFill>
              </a:rPr>
              <a:t>1. Literature review: influence of SES on </a:t>
            </a:r>
            <a:r>
              <a:rPr lang="en-GB" sz="2800" b="1" dirty="0" smtClean="0">
                <a:solidFill>
                  <a:schemeClr val="bg2"/>
                </a:solidFill>
              </a:rPr>
              <a:t>(professional and educational) expectations</a:t>
            </a:r>
            <a:endParaRPr lang="en-GB" sz="2800" b="1" dirty="0">
              <a:solidFill>
                <a:schemeClr val="bg2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44144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54013" indent="-354013" algn="just">
              <a:lnSpc>
                <a:spcPct val="80000"/>
              </a:lnSpc>
            </a:pPr>
            <a:r>
              <a:rPr lang="en-GB" sz="2400" dirty="0">
                <a:solidFill>
                  <a:schemeClr val="bg2"/>
                </a:solidFill>
              </a:rPr>
              <a:t>Until they are 11 years-old, pupils are attracted by familiar or prestigious </a:t>
            </a:r>
            <a:r>
              <a:rPr lang="en-GB" sz="2400" dirty="0" smtClean="0">
                <a:solidFill>
                  <a:schemeClr val="bg2"/>
                </a:solidFill>
              </a:rPr>
              <a:t>professions, </a:t>
            </a:r>
            <a:r>
              <a:rPr lang="en-GB" sz="2400" dirty="0">
                <a:solidFill>
                  <a:schemeClr val="bg2"/>
                </a:solidFill>
              </a:rPr>
              <a:t>whatever their parents’ diploma (“vocational fiction”, Dumora, 1990); </a:t>
            </a:r>
            <a:endParaRPr lang="en-GB" sz="2400" dirty="0" smtClean="0">
              <a:solidFill>
                <a:schemeClr val="bg2"/>
              </a:solidFill>
            </a:endParaRPr>
          </a:p>
          <a:p>
            <a:pPr marL="354013" indent="-354013" algn="just">
              <a:lnSpc>
                <a:spcPct val="80000"/>
              </a:lnSpc>
            </a:pPr>
            <a:r>
              <a:rPr lang="en-GB" sz="2400" dirty="0" smtClean="0">
                <a:solidFill>
                  <a:schemeClr val="bg2"/>
                </a:solidFill>
              </a:rPr>
              <a:t>Between </a:t>
            </a:r>
            <a:r>
              <a:rPr lang="en-GB" sz="2400" dirty="0">
                <a:solidFill>
                  <a:schemeClr val="bg2"/>
                </a:solidFill>
              </a:rPr>
              <a:t>11 and 15: from the “possible” to the “plausible</a:t>
            </a:r>
            <a:r>
              <a:rPr lang="en-GB" sz="2400" dirty="0" smtClean="0">
                <a:solidFill>
                  <a:schemeClr val="bg2"/>
                </a:solidFill>
              </a:rPr>
              <a:t>” (cf. </a:t>
            </a:r>
            <a:r>
              <a:rPr lang="en-GB" sz="2400" dirty="0" err="1" smtClean="0">
                <a:solidFill>
                  <a:schemeClr val="bg2"/>
                </a:solidFill>
              </a:rPr>
              <a:t>Bourdieu</a:t>
            </a:r>
            <a:r>
              <a:rPr lang="en-GB" sz="2400" dirty="0" smtClean="0">
                <a:solidFill>
                  <a:schemeClr val="bg2"/>
                </a:solidFill>
              </a:rPr>
              <a:t>): the subjective hopes adjust to the objective probabilities of success</a:t>
            </a:r>
          </a:p>
          <a:p>
            <a:pPr marL="354013" indent="-354013" algn="just">
              <a:lnSpc>
                <a:spcPct val="80000"/>
              </a:lnSpc>
            </a:pPr>
            <a:r>
              <a:rPr lang="en-GB" sz="2400" dirty="0" smtClean="0">
                <a:solidFill>
                  <a:schemeClr val="bg2"/>
                </a:solidFill>
              </a:rPr>
              <a:t>M</a:t>
            </a:r>
            <a:r>
              <a:rPr lang="en-GB" sz="2400" dirty="0" smtClean="0">
                <a:solidFill>
                  <a:schemeClr val="bg2"/>
                </a:solidFill>
              </a:rPr>
              <a:t>oderate </a:t>
            </a:r>
            <a:r>
              <a:rPr lang="en-GB" sz="2400" dirty="0">
                <a:solidFill>
                  <a:schemeClr val="bg2"/>
                </a:solidFill>
              </a:rPr>
              <a:t>or large effect of SES on expectations (partially) mediated by academic performance</a:t>
            </a:r>
            <a:r>
              <a:rPr lang="en-GB" sz="2400" dirty="0" smtClean="0">
                <a:solidFill>
                  <a:schemeClr val="bg2"/>
                </a:solidFill>
              </a:rPr>
              <a:t>.</a:t>
            </a:r>
          </a:p>
          <a:p>
            <a:pPr marL="354013" indent="-354013" algn="just">
              <a:lnSpc>
                <a:spcPct val="80000"/>
              </a:lnSpc>
            </a:pPr>
            <a:r>
              <a:rPr lang="en-GB" sz="2400" dirty="0" smtClean="0">
                <a:solidFill>
                  <a:schemeClr val="bg2"/>
                </a:solidFill>
              </a:rPr>
              <a:t>At the end of secondary schooling: large effect of </a:t>
            </a:r>
            <a:r>
              <a:rPr lang="en-GB" sz="2400" dirty="0" smtClean="0">
                <a:solidFill>
                  <a:schemeClr val="bg2"/>
                </a:solidFill>
              </a:rPr>
              <a:t>SES on educational expectations (</a:t>
            </a:r>
            <a:r>
              <a:rPr lang="en-GB" sz="2400" dirty="0" smtClean="0">
                <a:solidFill>
                  <a:schemeClr val="bg2"/>
                </a:solidFill>
              </a:rPr>
              <a:t>England, France, USA, </a:t>
            </a:r>
            <a:r>
              <a:rPr lang="en-GB" sz="2400" dirty="0" smtClean="0">
                <a:solidFill>
                  <a:schemeClr val="bg2"/>
                </a:solidFill>
              </a:rPr>
              <a:t>...)</a:t>
            </a:r>
            <a:endParaRPr lang="en-GB" sz="2400" dirty="0" smtClean="0">
              <a:solidFill>
                <a:schemeClr val="bg2"/>
              </a:solidFill>
            </a:endParaRPr>
          </a:p>
          <a:p>
            <a:pPr marL="754063" lvl="1" indent="-354013" algn="just">
              <a:lnSpc>
                <a:spcPct val="80000"/>
              </a:lnSpc>
            </a:pPr>
            <a:endParaRPr lang="en-GB" sz="2000" dirty="0">
              <a:solidFill>
                <a:schemeClr val="bg2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354013" algn="just">
              <a:lnSpc>
                <a:spcPct val="80000"/>
              </a:lnSpc>
            </a:pPr>
            <a:r>
              <a:rPr lang="en-GB" sz="2400" dirty="0" smtClean="0">
                <a:solidFill>
                  <a:schemeClr val="bg2"/>
                </a:solidFill>
              </a:rPr>
              <a:t>Some authors also looked at the SES influence after </a:t>
            </a:r>
            <a:r>
              <a:rPr lang="en-GB" sz="2400" dirty="0" smtClean="0">
                <a:solidFill>
                  <a:schemeClr val="bg2"/>
                </a:solidFill>
              </a:rPr>
              <a:t>controlling for academic </a:t>
            </a:r>
            <a:r>
              <a:rPr lang="en-GB" sz="2400" dirty="0" smtClean="0">
                <a:solidFill>
                  <a:schemeClr val="bg2"/>
                </a:solidFill>
              </a:rPr>
              <a:t>achievement: differences in aspirations which are not explained by differences in academic achievement (</a:t>
            </a:r>
            <a:r>
              <a:rPr lang="en-GB" sz="2400" dirty="0" smtClean="0">
                <a:solidFill>
                  <a:schemeClr val="bg2"/>
                </a:solidFill>
              </a:rPr>
              <a:t>Social self selection, </a:t>
            </a:r>
            <a:r>
              <a:rPr lang="en-GB" sz="2400" dirty="0" err="1" smtClean="0">
                <a:solidFill>
                  <a:schemeClr val="bg2"/>
                </a:solidFill>
              </a:rPr>
              <a:t>Boudon</a:t>
            </a:r>
            <a:r>
              <a:rPr lang="en-GB" sz="2400" dirty="0" smtClean="0">
                <a:solidFill>
                  <a:schemeClr val="bg2"/>
                </a:solidFill>
              </a:rPr>
              <a:t>, 1973)</a:t>
            </a:r>
          </a:p>
          <a:p>
            <a:pPr marL="354013" indent="-354013" algn="just">
              <a:lnSpc>
                <a:spcPct val="80000"/>
              </a:lnSpc>
            </a:pPr>
            <a:r>
              <a:rPr lang="en-GB" sz="2400" dirty="0" smtClean="0">
                <a:solidFill>
                  <a:schemeClr val="bg2"/>
                </a:solidFill>
              </a:rPr>
              <a:t>In France and in Belgium, a residual impact of SES is observed </a:t>
            </a:r>
            <a:r>
              <a:rPr lang="en-GB" sz="2000" dirty="0" smtClean="0">
                <a:solidFill>
                  <a:schemeClr val="bg2"/>
                </a:solidFill>
              </a:rPr>
              <a:t>(</a:t>
            </a:r>
            <a:r>
              <a:rPr lang="en-GB" sz="2000" dirty="0" smtClean="0">
                <a:solidFill>
                  <a:schemeClr val="bg2"/>
                </a:solidFill>
              </a:rPr>
              <a:t>over and above academic diplomas and achievement</a:t>
            </a:r>
            <a:r>
              <a:rPr lang="en-GB" sz="2000" dirty="0" smtClean="0">
                <a:solidFill>
                  <a:schemeClr val="bg2"/>
                </a:solidFill>
              </a:rPr>
              <a:t>); </a:t>
            </a:r>
            <a:endParaRPr lang="en-GB" sz="2000" dirty="0" smtClean="0">
              <a:solidFill>
                <a:schemeClr val="bg2"/>
              </a:solidFill>
            </a:endParaRPr>
          </a:p>
          <a:p>
            <a:pPr>
              <a:buNone/>
            </a:pP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36E5E2-ABE6-4D79-8178-6F34660BB18C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9959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>
                <a:solidFill>
                  <a:schemeClr val="bg2"/>
                </a:solidFill>
              </a:rPr>
              <a:t>1. Literature review: influence of </a:t>
            </a:r>
            <a:r>
              <a:rPr lang="en-GB" sz="2800" b="1" dirty="0" smtClean="0">
                <a:solidFill>
                  <a:schemeClr val="bg2"/>
                </a:solidFill>
              </a:rPr>
              <a:t>school </a:t>
            </a:r>
            <a:r>
              <a:rPr lang="en-GB" sz="2800" b="1" dirty="0">
                <a:solidFill>
                  <a:schemeClr val="bg2"/>
                </a:solidFill>
              </a:rPr>
              <a:t>composition</a:t>
            </a:r>
            <a:endParaRPr lang="fr-FR" sz="2800" b="1" dirty="0">
              <a:solidFill>
                <a:schemeClr val="bg2"/>
              </a:solidFill>
            </a:endParaRP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79512" y="1772816"/>
            <a:ext cx="8640960" cy="395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54013" indent="-354013" algn="just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400">
                <a:latin typeface="+mn-lt"/>
                <a:cs typeface="+mn-cs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b="0" dirty="0" smtClean="0"/>
              <a:t>Evidence of </a:t>
            </a:r>
            <a:r>
              <a:rPr lang="en-GB" b="0" dirty="0" smtClean="0"/>
              <a:t>school and class composition effect on achievement</a:t>
            </a:r>
          </a:p>
          <a:p>
            <a:r>
              <a:rPr lang="en-GB" b="0" dirty="0" smtClean="0"/>
              <a:t>Evidence </a:t>
            </a:r>
            <a:r>
              <a:rPr lang="en-GB" b="0" dirty="0"/>
              <a:t>of </a:t>
            </a:r>
            <a:r>
              <a:rPr lang="en-GB" b="0" dirty="0" smtClean="0"/>
              <a:t>school/class </a:t>
            </a:r>
            <a:r>
              <a:rPr lang="en-GB" b="0" dirty="0" smtClean="0"/>
              <a:t>composition influence on academic self-concept  (</a:t>
            </a:r>
            <a:r>
              <a:rPr lang="en-GB" b="0" dirty="0" smtClean="0"/>
              <a:t>Big Fish Little Pond Effect) </a:t>
            </a:r>
            <a:r>
              <a:rPr lang="en-GB" b="0" dirty="0" smtClean="0"/>
              <a:t>(Marsh</a:t>
            </a:r>
            <a:r>
              <a:rPr lang="en-GB" b="0" dirty="0"/>
              <a:t>, </a:t>
            </a:r>
            <a:r>
              <a:rPr lang="en-GB" b="0" dirty="0" smtClean="0"/>
              <a:t>1991; Marsh &amp; </a:t>
            </a:r>
            <a:r>
              <a:rPr lang="en-GB" b="0" dirty="0" err="1" smtClean="0"/>
              <a:t>Hau</a:t>
            </a:r>
            <a:r>
              <a:rPr lang="en-GB" b="0" dirty="0" smtClean="0"/>
              <a:t>, 2003; </a:t>
            </a:r>
            <a:r>
              <a:rPr lang="en-GB" b="0" dirty="0" err="1" smtClean="0"/>
              <a:t>Trautwein</a:t>
            </a:r>
            <a:r>
              <a:rPr lang="en-GB" b="0" dirty="0" smtClean="0"/>
              <a:t> &amp; al., 2009); </a:t>
            </a:r>
          </a:p>
          <a:p>
            <a:r>
              <a:rPr lang="en-GB" b="0" dirty="0" smtClean="0"/>
              <a:t>BFLPE: </a:t>
            </a:r>
            <a:r>
              <a:rPr lang="en-GB" b="0" dirty="0" smtClean="0"/>
              <a:t>belonging to a high performing classroom has </a:t>
            </a:r>
            <a:r>
              <a:rPr lang="en-GB" b="0" dirty="0" smtClean="0"/>
              <a:t>a negative influence on </a:t>
            </a:r>
            <a:r>
              <a:rPr lang="en-GB" b="0" dirty="0" smtClean="0"/>
              <a:t>student academic </a:t>
            </a:r>
            <a:r>
              <a:rPr lang="en-GB" b="0" dirty="0" smtClean="0"/>
              <a:t>self concept (ASC)</a:t>
            </a:r>
          </a:p>
          <a:p>
            <a:r>
              <a:rPr lang="en-GB" b="0" dirty="0" smtClean="0"/>
              <a:t>Explanation by the social comparison theory: individuals compare themselves with the group (a contrast effect when comparing with “high-level”  peers)</a:t>
            </a:r>
            <a:endParaRPr lang="en-GB" b="0" dirty="0"/>
          </a:p>
          <a:p>
            <a:r>
              <a:rPr lang="en-GB" b="0" dirty="0" smtClean="0"/>
              <a:t>Marsh (1991) , using longitudinal data from US found that school average ability negatively affect educational aspirations. </a:t>
            </a:r>
          </a:p>
          <a:p>
            <a:pPr>
              <a:buNone/>
            </a:pPr>
            <a:endParaRPr lang="en-GB" b="0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716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>
                <a:solidFill>
                  <a:schemeClr val="bg2"/>
                </a:solidFill>
              </a:rPr>
              <a:t>1. Literature review: influence of </a:t>
            </a:r>
            <a:r>
              <a:rPr lang="en-GB" sz="2800" b="1" dirty="0" smtClean="0">
                <a:solidFill>
                  <a:schemeClr val="bg2"/>
                </a:solidFill>
              </a:rPr>
              <a:t>school </a:t>
            </a:r>
            <a:r>
              <a:rPr lang="en-GB" sz="2800" b="1" dirty="0">
                <a:solidFill>
                  <a:schemeClr val="bg2"/>
                </a:solidFill>
              </a:rPr>
              <a:t>composition</a:t>
            </a:r>
            <a:endParaRPr lang="fr-FR" sz="2800" b="1" dirty="0">
              <a:solidFill>
                <a:schemeClr val="bg2"/>
              </a:solidFill>
            </a:endParaRP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467544" y="1628800"/>
            <a:ext cx="8424862" cy="2012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54013" indent="-354013" algn="just" eaLnBrk="0" hangingPunct="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2400">
                <a:latin typeface="+mn-lt"/>
                <a:cs typeface="+mn-cs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b="0" dirty="0" smtClean="0"/>
              <a:t>Marsh and O’Hara (2010), using longitudinal data from the Youth in transition longitudinal US database (1960-1970, boys only), found</a:t>
            </a:r>
            <a:r>
              <a:rPr lang="en-GB" b="0" dirty="0" smtClean="0"/>
              <a:t>:</a:t>
            </a:r>
          </a:p>
          <a:p>
            <a:pPr>
              <a:buFontTx/>
              <a:buChar char="-"/>
            </a:pPr>
            <a:r>
              <a:rPr lang="en-GB" b="0" dirty="0" smtClean="0"/>
              <a:t>that </a:t>
            </a:r>
            <a:r>
              <a:rPr lang="en-GB" dirty="0" smtClean="0"/>
              <a:t>school-average ability </a:t>
            </a:r>
            <a:r>
              <a:rPr lang="en-GB" b="0" dirty="0" smtClean="0"/>
              <a:t>at grade 10 negatively affects educational aspirations and that  the effect grows over time (effect as strong as on ASC);</a:t>
            </a:r>
          </a:p>
          <a:p>
            <a:pPr>
              <a:buFontTx/>
              <a:buChar char="-"/>
            </a:pPr>
            <a:r>
              <a:rPr lang="en-GB" dirty="0" smtClean="0"/>
              <a:t>mean school SES </a:t>
            </a:r>
            <a:r>
              <a:rPr lang="en-GB" b="0" dirty="0" smtClean="0"/>
              <a:t>had a modest positive effect on educational aspirations.  </a:t>
            </a:r>
            <a:endParaRPr lang="en-GB" b="0" dirty="0" smtClean="0"/>
          </a:p>
          <a:p>
            <a:r>
              <a:rPr lang="fr-BE" b="0" dirty="0" smtClean="0"/>
              <a:t>In </a:t>
            </a:r>
            <a:r>
              <a:rPr lang="fr-BE" b="0" dirty="0" err="1" smtClean="0"/>
              <a:t>sociology</a:t>
            </a:r>
            <a:r>
              <a:rPr lang="fr-BE" b="0" dirty="0" smtClean="0"/>
              <a:t>, </a:t>
            </a:r>
            <a:r>
              <a:rPr lang="fr-BE" b="0" dirty="0" err="1" smtClean="0"/>
              <a:t>diferent</a:t>
            </a:r>
            <a:r>
              <a:rPr lang="fr-BE" b="0" dirty="0" smtClean="0"/>
              <a:t> </a:t>
            </a:r>
            <a:r>
              <a:rPr lang="fr-BE" b="0" dirty="0" err="1" smtClean="0"/>
              <a:t>studies</a:t>
            </a:r>
            <a:r>
              <a:rPr lang="fr-BE" b="0" dirty="0" smtClean="0"/>
              <a:t> on the impact of </a:t>
            </a:r>
            <a:r>
              <a:rPr lang="fr-BE" b="0" dirty="0" err="1" smtClean="0"/>
              <a:t>peers</a:t>
            </a:r>
            <a:r>
              <a:rPr lang="fr-BE" b="0" dirty="0" smtClean="0"/>
              <a:t>’ </a:t>
            </a:r>
            <a:r>
              <a:rPr lang="fr-BE" b="0" dirty="0" err="1" smtClean="0"/>
              <a:t>sociocultural</a:t>
            </a:r>
            <a:r>
              <a:rPr lang="fr-BE" b="0" dirty="0" smtClean="0"/>
              <a:t> </a:t>
            </a:r>
            <a:r>
              <a:rPr lang="fr-BE" b="0" dirty="0" err="1" smtClean="0"/>
              <a:t>level</a:t>
            </a:r>
            <a:r>
              <a:rPr lang="fr-BE" b="0" dirty="0" smtClean="0"/>
              <a:t> on aspirations (Law, 1981; </a:t>
            </a:r>
            <a:r>
              <a:rPr lang="fr-BE" b="0" dirty="0" err="1" smtClean="0"/>
              <a:t>Thrupp</a:t>
            </a:r>
            <a:r>
              <a:rPr lang="fr-BE" b="0" dirty="0" smtClean="0"/>
              <a:t>, 1999; Frost, 2007): aspirations are </a:t>
            </a:r>
            <a:r>
              <a:rPr lang="fr-BE" b="0" dirty="0" err="1" smtClean="0"/>
              <a:t>higher</a:t>
            </a:r>
            <a:r>
              <a:rPr lang="fr-BE" b="0" dirty="0" smtClean="0"/>
              <a:t> </a:t>
            </a:r>
            <a:r>
              <a:rPr lang="fr-BE" b="0" dirty="0" err="1" smtClean="0"/>
              <a:t>when</a:t>
            </a:r>
            <a:r>
              <a:rPr lang="fr-BE" b="0" dirty="0" smtClean="0"/>
              <a:t> </a:t>
            </a:r>
            <a:r>
              <a:rPr lang="fr-BE" b="0" dirty="0" err="1" smtClean="0"/>
              <a:t>students</a:t>
            </a:r>
            <a:r>
              <a:rPr lang="fr-BE" b="0" dirty="0" smtClean="0"/>
              <a:t> attend a </a:t>
            </a:r>
            <a:r>
              <a:rPr lang="fr-BE" b="0" dirty="0" err="1" smtClean="0"/>
              <a:t>school</a:t>
            </a:r>
            <a:r>
              <a:rPr lang="fr-BE" b="0" dirty="0" smtClean="0"/>
              <a:t> </a:t>
            </a:r>
            <a:r>
              <a:rPr lang="fr-BE" b="0" dirty="0" err="1" smtClean="0"/>
              <a:t>with</a:t>
            </a:r>
            <a:r>
              <a:rPr lang="fr-BE" b="0" dirty="0" smtClean="0"/>
              <a:t> a </a:t>
            </a:r>
            <a:r>
              <a:rPr lang="fr-BE" b="0" dirty="0" err="1" smtClean="0"/>
              <a:t>high</a:t>
            </a:r>
            <a:r>
              <a:rPr lang="fr-BE" b="0" dirty="0" smtClean="0"/>
              <a:t>-</a:t>
            </a:r>
            <a:r>
              <a:rPr lang="fr-BE" b="0" dirty="0" err="1" smtClean="0"/>
              <a:t>level</a:t>
            </a:r>
            <a:r>
              <a:rPr lang="fr-BE" b="0" dirty="0" smtClean="0"/>
              <a:t> of </a:t>
            </a:r>
            <a:r>
              <a:rPr lang="fr-BE" b="0" dirty="0" err="1" smtClean="0"/>
              <a:t>sociocultural</a:t>
            </a:r>
            <a:r>
              <a:rPr lang="fr-BE" b="0" dirty="0" smtClean="0"/>
              <a:t> </a:t>
            </a:r>
            <a:r>
              <a:rPr lang="fr-BE" b="0" dirty="0" err="1" smtClean="0"/>
              <a:t>intake</a:t>
            </a:r>
            <a:endParaRPr lang="fr-BE" b="0" dirty="0" smtClean="0"/>
          </a:p>
          <a:p>
            <a:r>
              <a:rPr lang="fr-BE" b="0" dirty="0" err="1" smtClean="0"/>
              <a:t>Explanation</a:t>
            </a:r>
            <a:r>
              <a:rPr lang="fr-BE" b="0" dirty="0" smtClean="0"/>
              <a:t>: normative influence of the group, </a:t>
            </a:r>
            <a:r>
              <a:rPr lang="fr-BE" b="0" dirty="0" err="1" smtClean="0"/>
              <a:t>access</a:t>
            </a:r>
            <a:r>
              <a:rPr lang="fr-BE" b="0" dirty="0" smtClean="0"/>
              <a:t> to information, </a:t>
            </a:r>
            <a:r>
              <a:rPr lang="fr-BE" b="0" dirty="0" err="1" smtClean="0"/>
              <a:t>processes</a:t>
            </a:r>
            <a:r>
              <a:rPr lang="fr-BE" b="0" dirty="0" smtClean="0"/>
              <a:t> of </a:t>
            </a:r>
            <a:r>
              <a:rPr lang="fr-BE" b="0" dirty="0" err="1" smtClean="0"/>
              <a:t>modeling</a:t>
            </a:r>
            <a:r>
              <a:rPr lang="fr-BE" b="0" dirty="0" smtClean="0"/>
              <a:t> …</a:t>
            </a:r>
            <a:endParaRPr lang="en-GB" b="0" dirty="0" smtClean="0"/>
          </a:p>
          <a:p>
            <a:pPr>
              <a:buNone/>
            </a:pPr>
            <a:endParaRPr lang="en-GB" b="0" dirty="0" smtClean="0"/>
          </a:p>
          <a:p>
            <a:pPr>
              <a:buNone/>
            </a:pPr>
            <a:endParaRPr lang="en-GB" b="0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GB" sz="2800" b="1" dirty="0">
                <a:solidFill>
                  <a:schemeClr val="bg2"/>
                </a:solidFill>
              </a:rPr>
              <a:t>1. Literature review: differences between school systems </a:t>
            </a:r>
            <a:endParaRPr lang="fr-FR" sz="2800" b="1" dirty="0">
              <a:solidFill>
                <a:schemeClr val="bg2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96544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54013" indent="-354013" algn="just">
              <a:lnSpc>
                <a:spcPct val="80000"/>
              </a:lnSpc>
            </a:pPr>
            <a:r>
              <a:rPr lang="en-GB" sz="2400" kern="1200" dirty="0" smtClean="0">
                <a:solidFill>
                  <a:schemeClr val="bg2"/>
                </a:solidFill>
              </a:rPr>
              <a:t>Strong evidence of the relationship between educational structure (age of first tracking) and educational inequalities (Dupriez, Dumay, Vause, 2008; </a:t>
            </a:r>
            <a:r>
              <a:rPr lang="en-GB" sz="2400" kern="1200" dirty="0" err="1" smtClean="0">
                <a:solidFill>
                  <a:schemeClr val="bg2"/>
                </a:solidFill>
              </a:rPr>
              <a:t>Hanushek</a:t>
            </a:r>
            <a:r>
              <a:rPr lang="en-GB" sz="2400" kern="1200" dirty="0" smtClean="0">
                <a:solidFill>
                  <a:schemeClr val="bg2"/>
                </a:solidFill>
              </a:rPr>
              <a:t> &amp; </a:t>
            </a:r>
            <a:r>
              <a:rPr lang="en-GB" sz="2400" kern="1200" dirty="0" err="1" smtClean="0">
                <a:solidFill>
                  <a:schemeClr val="bg2"/>
                </a:solidFill>
              </a:rPr>
              <a:t>Woessmann</a:t>
            </a:r>
            <a:r>
              <a:rPr lang="en-GB" sz="2400" kern="1200" dirty="0" smtClean="0">
                <a:solidFill>
                  <a:schemeClr val="bg2"/>
                </a:solidFill>
              </a:rPr>
              <a:t>, 2006)</a:t>
            </a:r>
          </a:p>
          <a:p>
            <a:pPr marL="354013" indent="-354013" algn="just">
              <a:lnSpc>
                <a:spcPct val="80000"/>
              </a:lnSpc>
            </a:pPr>
            <a:r>
              <a:rPr lang="en-GB" sz="2400" kern="1200" dirty="0" smtClean="0">
                <a:solidFill>
                  <a:schemeClr val="bg2"/>
                </a:solidFill>
              </a:rPr>
              <a:t>Very few research about the relationship between educational structures and expectation inequalities</a:t>
            </a:r>
          </a:p>
          <a:p>
            <a:pPr marL="354013" indent="-354013" algn="just">
              <a:lnSpc>
                <a:spcPct val="80000"/>
              </a:lnSpc>
            </a:pPr>
            <a:r>
              <a:rPr lang="en-GB" sz="2400" kern="1200" dirty="0" err="1" smtClean="0">
                <a:solidFill>
                  <a:schemeClr val="bg2"/>
                </a:solidFill>
              </a:rPr>
              <a:t>Buchmann</a:t>
            </a:r>
            <a:r>
              <a:rPr lang="en-GB" sz="2400" kern="1200" dirty="0" smtClean="0">
                <a:solidFill>
                  <a:schemeClr val="bg2"/>
                </a:solidFill>
              </a:rPr>
              <a:t> &amp; Park (2009), using </a:t>
            </a:r>
            <a:r>
              <a:rPr lang="en-US" sz="2400" kern="1200" dirty="0" smtClean="0">
                <a:solidFill>
                  <a:schemeClr val="bg2"/>
                </a:solidFill>
              </a:rPr>
              <a:t>PISA data from 10 countries highlight</a:t>
            </a:r>
            <a:r>
              <a:rPr lang="fr-BE" sz="2400" kern="1200" dirty="0" smtClean="0">
                <a:solidFill>
                  <a:schemeClr val="bg2"/>
                </a:solidFill>
              </a:rPr>
              <a:t> </a:t>
            </a:r>
            <a:r>
              <a:rPr lang="fr-BE" sz="2400" kern="1200" dirty="0" err="1" smtClean="0">
                <a:solidFill>
                  <a:schemeClr val="bg2"/>
                </a:solidFill>
              </a:rPr>
              <a:t>that</a:t>
            </a:r>
            <a:r>
              <a:rPr lang="fr-BE" sz="2400" kern="1200" dirty="0" smtClean="0">
                <a:solidFill>
                  <a:schemeClr val="bg2"/>
                </a:solidFill>
              </a:rPr>
              <a:t> in </a:t>
            </a:r>
            <a:r>
              <a:rPr lang="fr-BE" sz="2400" kern="1200" dirty="0" err="1" smtClean="0">
                <a:solidFill>
                  <a:schemeClr val="bg2"/>
                </a:solidFill>
              </a:rPr>
              <a:t>highly</a:t>
            </a:r>
            <a:r>
              <a:rPr lang="fr-BE" sz="2400" kern="1200" dirty="0" smtClean="0">
                <a:solidFill>
                  <a:schemeClr val="bg2"/>
                </a:solidFill>
              </a:rPr>
              <a:t> </a:t>
            </a:r>
            <a:r>
              <a:rPr lang="fr-BE" sz="2400" kern="1200" dirty="0" err="1" smtClean="0">
                <a:solidFill>
                  <a:schemeClr val="bg2"/>
                </a:solidFill>
              </a:rPr>
              <a:t>differentiated</a:t>
            </a:r>
            <a:r>
              <a:rPr lang="fr-BE" sz="2400" kern="1200" dirty="0" smtClean="0">
                <a:solidFill>
                  <a:schemeClr val="bg2"/>
                </a:solidFill>
              </a:rPr>
              <a:t> </a:t>
            </a:r>
            <a:r>
              <a:rPr lang="fr-BE" sz="2400" kern="1200" dirty="0" err="1" smtClean="0">
                <a:solidFill>
                  <a:schemeClr val="bg2"/>
                </a:solidFill>
              </a:rPr>
              <a:t>school</a:t>
            </a:r>
            <a:r>
              <a:rPr lang="fr-BE" sz="2400" kern="1200" dirty="0" smtClean="0">
                <a:solidFill>
                  <a:schemeClr val="bg2"/>
                </a:solidFill>
              </a:rPr>
              <a:t> </a:t>
            </a:r>
            <a:r>
              <a:rPr lang="fr-BE" sz="2400" kern="1200" dirty="0" err="1" smtClean="0">
                <a:solidFill>
                  <a:schemeClr val="bg2"/>
                </a:solidFill>
              </a:rPr>
              <a:t>systems</a:t>
            </a:r>
            <a:r>
              <a:rPr lang="fr-BE" sz="2400" kern="1200" dirty="0" smtClean="0">
                <a:solidFill>
                  <a:schemeClr val="bg2"/>
                </a:solidFill>
              </a:rPr>
              <a:t> (</a:t>
            </a:r>
            <a:r>
              <a:rPr lang="fr-BE" sz="2400" kern="1200" dirty="0" err="1" smtClean="0">
                <a:solidFill>
                  <a:schemeClr val="bg2"/>
                </a:solidFill>
              </a:rPr>
              <a:t>early</a:t>
            </a:r>
            <a:r>
              <a:rPr lang="fr-BE" sz="2400" kern="1200" dirty="0" smtClean="0">
                <a:solidFill>
                  <a:schemeClr val="bg2"/>
                </a:solidFill>
              </a:rPr>
              <a:t> </a:t>
            </a:r>
            <a:r>
              <a:rPr lang="fr-BE" sz="2400" kern="1200" dirty="0" err="1" smtClean="0">
                <a:solidFill>
                  <a:schemeClr val="bg2"/>
                </a:solidFill>
              </a:rPr>
              <a:t>tracking</a:t>
            </a:r>
            <a:r>
              <a:rPr lang="fr-BE" sz="2400" kern="1200" dirty="0" smtClean="0">
                <a:solidFill>
                  <a:schemeClr val="bg2"/>
                </a:solidFill>
              </a:rPr>
              <a:t>, </a:t>
            </a:r>
            <a:r>
              <a:rPr lang="fr-BE" sz="2400" kern="1200" dirty="0" err="1" smtClean="0">
                <a:solidFill>
                  <a:schemeClr val="bg2"/>
                </a:solidFill>
              </a:rPr>
              <a:t>Austria</a:t>
            </a:r>
            <a:r>
              <a:rPr lang="fr-BE" sz="2400" kern="1200" dirty="0" smtClean="0">
                <a:solidFill>
                  <a:schemeClr val="bg2"/>
                </a:solidFill>
              </a:rPr>
              <a:t>, Germany, </a:t>
            </a:r>
            <a:r>
              <a:rPr lang="fr-BE" sz="2400" kern="1200" dirty="0" err="1" smtClean="0">
                <a:solidFill>
                  <a:schemeClr val="bg2"/>
                </a:solidFill>
              </a:rPr>
              <a:t>Hungary</a:t>
            </a:r>
            <a:r>
              <a:rPr lang="fr-BE" sz="2400" kern="1200" dirty="0" smtClean="0">
                <a:solidFill>
                  <a:schemeClr val="bg2"/>
                </a:solidFill>
              </a:rPr>
              <a:t> and the </a:t>
            </a:r>
            <a:r>
              <a:rPr lang="fr-BE" sz="2400" kern="1200" dirty="0" err="1" smtClean="0">
                <a:solidFill>
                  <a:schemeClr val="bg2"/>
                </a:solidFill>
              </a:rPr>
              <a:t>Netherlands</a:t>
            </a:r>
            <a:r>
              <a:rPr lang="fr-BE" sz="2400" kern="1200" dirty="0" smtClean="0">
                <a:solidFill>
                  <a:schemeClr val="bg2"/>
                </a:solidFill>
              </a:rPr>
              <a:t>):</a:t>
            </a:r>
          </a:p>
          <a:p>
            <a:pPr marL="754063" lvl="1" indent="-354013" algn="just">
              <a:lnSpc>
                <a:spcPct val="80000"/>
              </a:lnSpc>
            </a:pPr>
            <a:r>
              <a:rPr lang="fr-BE" sz="2400" kern="1200" dirty="0" smtClean="0">
                <a:solidFill>
                  <a:schemeClr val="bg2"/>
                </a:solidFill>
              </a:rPr>
              <a:t>SES </a:t>
            </a:r>
            <a:r>
              <a:rPr lang="fr-BE" sz="2400" kern="1200" dirty="0" err="1" smtClean="0">
                <a:solidFill>
                  <a:schemeClr val="bg2"/>
                </a:solidFill>
              </a:rPr>
              <a:t>is</a:t>
            </a:r>
            <a:r>
              <a:rPr lang="fr-BE" sz="2400" kern="1200" dirty="0" smtClean="0">
                <a:solidFill>
                  <a:schemeClr val="bg2"/>
                </a:solidFill>
              </a:rPr>
              <a:t> </a:t>
            </a:r>
            <a:r>
              <a:rPr lang="fr-BE" sz="2400" kern="1200" dirty="0" err="1" smtClean="0">
                <a:solidFill>
                  <a:schemeClr val="bg2"/>
                </a:solidFill>
              </a:rPr>
              <a:t>highly</a:t>
            </a:r>
            <a:r>
              <a:rPr lang="fr-BE" sz="2400" kern="1200" dirty="0" smtClean="0">
                <a:solidFill>
                  <a:schemeClr val="bg2"/>
                </a:solidFill>
              </a:rPr>
              <a:t> </a:t>
            </a:r>
            <a:r>
              <a:rPr lang="fr-BE" sz="2400" kern="1200" dirty="0" err="1" smtClean="0">
                <a:solidFill>
                  <a:schemeClr val="bg2"/>
                </a:solidFill>
              </a:rPr>
              <a:t>predictive</a:t>
            </a:r>
            <a:r>
              <a:rPr lang="fr-BE" sz="2400" kern="1200" dirty="0" smtClean="0">
                <a:solidFill>
                  <a:schemeClr val="bg2"/>
                </a:solidFill>
              </a:rPr>
              <a:t> of the type of </a:t>
            </a:r>
            <a:r>
              <a:rPr lang="fr-BE" sz="2400" kern="1200" dirty="0" err="1" smtClean="0">
                <a:solidFill>
                  <a:schemeClr val="bg2"/>
                </a:solidFill>
              </a:rPr>
              <a:t>school</a:t>
            </a:r>
            <a:r>
              <a:rPr lang="fr-BE" sz="2400" kern="1200" dirty="0" smtClean="0">
                <a:solidFill>
                  <a:schemeClr val="bg2"/>
                </a:solidFill>
              </a:rPr>
              <a:t> </a:t>
            </a:r>
            <a:r>
              <a:rPr lang="fr-BE" sz="2400" kern="1200" dirty="0" err="1" smtClean="0">
                <a:solidFill>
                  <a:schemeClr val="bg2"/>
                </a:solidFill>
              </a:rPr>
              <a:t>students</a:t>
            </a:r>
            <a:r>
              <a:rPr lang="fr-BE" sz="2400" kern="1200" dirty="0" smtClean="0">
                <a:solidFill>
                  <a:schemeClr val="bg2"/>
                </a:solidFill>
              </a:rPr>
              <a:t> attend</a:t>
            </a:r>
          </a:p>
          <a:p>
            <a:pPr marL="754063" lvl="1" indent="-354013" algn="just">
              <a:lnSpc>
                <a:spcPct val="80000"/>
              </a:lnSpc>
            </a:pPr>
            <a:r>
              <a:rPr lang="en-GB" sz="2400" kern="1200" dirty="0" smtClean="0">
                <a:solidFill>
                  <a:schemeClr val="bg2"/>
                </a:solidFill>
              </a:rPr>
              <a:t>The magnitude of SES effect on educational expectations is higher than in low differentiated countries (Australia, Canada, NZL, Spain and USA)</a:t>
            </a:r>
          </a:p>
          <a:p>
            <a:pPr marL="354013" indent="-354013" algn="just">
              <a:lnSpc>
                <a:spcPct val="80000"/>
              </a:lnSpc>
            </a:pPr>
            <a:endParaRPr lang="en-GB" sz="2400" kern="1200" dirty="0" smtClean="0">
              <a:solidFill>
                <a:schemeClr val="bg2"/>
              </a:solidFill>
            </a:endParaRPr>
          </a:p>
          <a:p>
            <a:pPr marL="354013" indent="-354013" algn="just">
              <a:lnSpc>
                <a:spcPct val="80000"/>
              </a:lnSpc>
            </a:pPr>
            <a:endParaRPr lang="en-GB" sz="2400" kern="1200" dirty="0" smtClean="0">
              <a:solidFill>
                <a:schemeClr val="bg2"/>
              </a:solidFill>
            </a:endParaRPr>
          </a:p>
          <a:p>
            <a:pPr marL="354013" indent="-354013" algn="just">
              <a:lnSpc>
                <a:spcPct val="80000"/>
              </a:lnSpc>
              <a:buNone/>
            </a:pPr>
            <a:endParaRPr lang="fr-FR" sz="2400" kern="1200" dirty="0">
              <a:solidFill>
                <a:schemeClr val="bg2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835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fr-BE" sz="2800" b="1" dirty="0">
                <a:solidFill>
                  <a:schemeClr val="bg2"/>
                </a:solidFill>
              </a:rPr>
              <a:t>2. Research questions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54013" indent="-354013" algn="just">
              <a:lnSpc>
                <a:spcPct val="80000"/>
              </a:lnSpc>
            </a:pPr>
            <a:r>
              <a:rPr lang="en-GB" sz="2400" kern="1200" dirty="0">
                <a:solidFill>
                  <a:schemeClr val="bg2"/>
                </a:solidFill>
              </a:rPr>
              <a:t>Are educational expectations related to students’ sociocultural background ?</a:t>
            </a:r>
          </a:p>
          <a:p>
            <a:pPr marL="354013" indent="-354013" algn="just">
              <a:lnSpc>
                <a:spcPct val="80000"/>
              </a:lnSpc>
            </a:pPr>
            <a:endParaRPr lang="en-GB" sz="2400" kern="1200" dirty="0">
              <a:solidFill>
                <a:schemeClr val="bg2"/>
              </a:solidFill>
            </a:endParaRPr>
          </a:p>
          <a:p>
            <a:pPr marL="354013" indent="-354013" algn="just">
              <a:lnSpc>
                <a:spcPct val="80000"/>
              </a:lnSpc>
            </a:pPr>
            <a:r>
              <a:rPr lang="en-GB" sz="2400" kern="1200" dirty="0">
                <a:solidFill>
                  <a:schemeClr val="bg2"/>
                </a:solidFill>
              </a:rPr>
              <a:t>If so, are they still related after controlling for students’ proficiency? </a:t>
            </a:r>
          </a:p>
          <a:p>
            <a:pPr marL="354013" indent="-354013" algn="just">
              <a:lnSpc>
                <a:spcPct val="80000"/>
              </a:lnSpc>
            </a:pPr>
            <a:endParaRPr lang="en-GB" sz="2400" kern="1200" dirty="0">
              <a:solidFill>
                <a:schemeClr val="bg2"/>
              </a:solidFill>
            </a:endParaRPr>
          </a:p>
          <a:p>
            <a:pPr marL="354013" indent="-354013" algn="just">
              <a:lnSpc>
                <a:spcPct val="80000"/>
              </a:lnSpc>
            </a:pPr>
            <a:r>
              <a:rPr lang="en-GB" sz="2400" kern="1200" dirty="0">
                <a:solidFill>
                  <a:schemeClr val="bg2"/>
                </a:solidFill>
              </a:rPr>
              <a:t>Is there an effect of average school performance after controlling for students’ background and proficiency?</a:t>
            </a:r>
          </a:p>
          <a:p>
            <a:pPr marL="354013" indent="-354013" algn="just">
              <a:lnSpc>
                <a:spcPct val="80000"/>
              </a:lnSpc>
            </a:pPr>
            <a:endParaRPr lang="en-GB" sz="2400" kern="1200" dirty="0">
              <a:solidFill>
                <a:schemeClr val="bg2"/>
              </a:solidFill>
            </a:endParaRPr>
          </a:p>
          <a:p>
            <a:pPr marL="354013" indent="-354013" algn="just">
              <a:lnSpc>
                <a:spcPct val="80000"/>
              </a:lnSpc>
            </a:pPr>
            <a:r>
              <a:rPr lang="en-GB" sz="2400" kern="1200" dirty="0">
                <a:solidFill>
                  <a:schemeClr val="bg2"/>
                </a:solidFill>
              </a:rPr>
              <a:t>Is there a school social intake effect after controlling for students’ background and proficiency?</a:t>
            </a:r>
            <a:br>
              <a:rPr lang="en-GB" sz="2400" kern="1200" dirty="0">
                <a:solidFill>
                  <a:schemeClr val="bg2"/>
                </a:solidFill>
              </a:rPr>
            </a:br>
            <a:endParaRPr lang="en-GB" sz="2400" kern="1200" dirty="0">
              <a:solidFill>
                <a:schemeClr val="bg2"/>
              </a:solidFill>
            </a:endParaRPr>
          </a:p>
          <a:p>
            <a:pPr marL="354013" indent="-354013" algn="just">
              <a:lnSpc>
                <a:spcPct val="80000"/>
              </a:lnSpc>
            </a:pPr>
            <a:r>
              <a:rPr lang="en-GB" sz="2400" kern="1200" dirty="0">
                <a:solidFill>
                  <a:schemeClr val="bg2"/>
                </a:solidFill>
              </a:rPr>
              <a:t>Are the above-mentioned effects stronger in tracked or comprehensive systems?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76256" y="6237312"/>
            <a:ext cx="2133600" cy="457200"/>
          </a:xfrm>
        </p:spPr>
        <p:txBody>
          <a:bodyPr/>
          <a:lstStyle/>
          <a:p>
            <a:pPr>
              <a:defRPr/>
            </a:pPr>
            <a:fld id="{5C496095-A4C4-453F-BD8C-C257D6510FD7}" type="slidenum">
              <a:rPr lang="fr-FR"/>
              <a:pPr>
                <a:defRPr/>
              </a:pPr>
              <a:t>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ixel 12">
    <a:dk1>
      <a:srgbClr val="000000"/>
    </a:dk1>
    <a:lt1>
      <a:srgbClr val="FFFFFF"/>
    </a:lt1>
    <a:dk2>
      <a:srgbClr val="000000"/>
    </a:dk2>
    <a:lt2>
      <a:srgbClr val="00007D"/>
    </a:lt2>
    <a:accent1>
      <a:srgbClr val="9999FF"/>
    </a:accent1>
    <a:accent2>
      <a:srgbClr val="9999CC"/>
    </a:accent2>
    <a:accent3>
      <a:srgbClr val="FFFFFF"/>
    </a:accent3>
    <a:accent4>
      <a:srgbClr val="000000"/>
    </a:accent4>
    <a:accent5>
      <a:srgbClr val="CACAFF"/>
    </a:accent5>
    <a:accent6>
      <a:srgbClr val="8A8AB9"/>
    </a:accent6>
    <a:hlink>
      <a:srgbClr val="666699"/>
    </a:hlink>
    <a:folHlink>
      <a:srgbClr val="CCCCE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7902</TotalTime>
  <Words>3013</Words>
  <Application>Microsoft Office PowerPoint</Application>
  <PresentationFormat>Affichage à l'écran (4:3)</PresentationFormat>
  <Paragraphs>730</Paragraphs>
  <Slides>30</Slides>
  <Notes>16</Notes>
  <HiddenSlides>7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1" baseType="lpstr">
      <vt:lpstr>Pixel</vt:lpstr>
      <vt:lpstr>Educational expectations: influence of social background, school context and educational structures </vt:lpstr>
      <vt:lpstr>Introduction</vt:lpstr>
      <vt:lpstr>Diapositive 3</vt:lpstr>
      <vt:lpstr>1. Literature review: influence of SES on (professional and educational) expectations</vt:lpstr>
      <vt:lpstr>Diapositive 5</vt:lpstr>
      <vt:lpstr>1. Literature review: influence of school composition</vt:lpstr>
      <vt:lpstr>1. Literature review: influence of school composition</vt:lpstr>
      <vt:lpstr>1. Literature review: differences between school systems </vt:lpstr>
      <vt:lpstr>2. Research questions</vt:lpstr>
      <vt:lpstr>3. Methodology</vt:lpstr>
      <vt:lpstr>Statistical analyses</vt:lpstr>
      <vt:lpstr>4. Results</vt:lpstr>
      <vt:lpstr>Table 1  Impact of gender and SES on “university-level” educational expectations (odds ratio)</vt:lpstr>
      <vt:lpstr>Table 2  Impact of gender and SES on expectations after controlling for  academic performance</vt:lpstr>
      <vt:lpstr>Table 2   Impact of gender and SES on expectations after controlling for  academic performance</vt:lpstr>
      <vt:lpstr>4. Results</vt:lpstr>
      <vt:lpstr>4. Results: School or composition effects (multilevel analyses)</vt:lpstr>
      <vt:lpstr>Table 3  Influence of individual characteristics and mean mathematics score per school on expectations  </vt:lpstr>
      <vt:lpstr>Table 3  Influence of individual characteristics and mean mathematics score per school on expectations  </vt:lpstr>
      <vt:lpstr>4. Results</vt:lpstr>
      <vt:lpstr>Table 4  Influence of mean academic performance of school (tracked systems; schools with academic tracks only) </vt:lpstr>
      <vt:lpstr>Table 5  Influence of school social intake (mean ESCS per school) on educational expectations  </vt:lpstr>
      <vt:lpstr>4. Results</vt:lpstr>
      <vt:lpstr>4. Results</vt:lpstr>
      <vt:lpstr>4. Results</vt:lpstr>
      <vt:lpstr>Table 6  Stratification of education systems and expectations </vt:lpstr>
      <vt:lpstr>4. Results</vt:lpstr>
      <vt:lpstr>Conclusions</vt:lpstr>
      <vt:lpstr>Conclusions</vt:lpstr>
      <vt:lpstr>References</vt:lpstr>
    </vt:vector>
  </TitlesOfParts>
  <Company>Université de Liège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surveys internationaux en Sciences de l’Education</dc:title>
  <dc:creator>MONSEUR</dc:creator>
  <cp:lastModifiedBy>dupriez</cp:lastModifiedBy>
  <cp:revision>407</cp:revision>
  <dcterms:created xsi:type="dcterms:W3CDTF">2006-02-13T09:48:21Z</dcterms:created>
  <dcterms:modified xsi:type="dcterms:W3CDTF">2013-02-14T11:50:07Z</dcterms:modified>
</cp:coreProperties>
</file>