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2" r:id="rId4"/>
    <p:sldId id="273" r:id="rId5"/>
    <p:sldId id="274" r:id="rId6"/>
    <p:sldId id="275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A9FA-BD69-4E0A-A686-C7FA862267E2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F010C-060D-4EB0-A20D-121E90C6BEBE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263838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8229877-890C-4079-B5D1-D512BAB814B3}" type="datetimeFigureOut">
              <a:rPr lang="es-MX" smtClean="0"/>
              <a:pPr/>
              <a:t>08/05/2012</a:t>
            </a:fld>
            <a:endParaRPr lang="es-MX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AD7AC4-BC6C-406A-8448-FC322593BEDD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4143381"/>
            <a:ext cx="8458200" cy="1932406"/>
          </a:xfrm>
        </p:spPr>
        <p:txBody>
          <a:bodyPr>
            <a:normAutofit fontScale="90000"/>
          </a:bodyPr>
          <a:lstStyle/>
          <a:p>
            <a:pPr algn="r"/>
            <a:r>
              <a:rPr lang="es-MX" sz="2700" cap="none" dirty="0" smtClean="0">
                <a:effectLst/>
              </a:rPr>
              <a:t>Martha del </a:t>
            </a:r>
            <a:r>
              <a:rPr lang="es-MX" sz="2700" cap="none" dirty="0" smtClean="0">
                <a:effectLst/>
              </a:rPr>
              <a:t>Angel</a:t>
            </a:r>
            <a:r>
              <a:rPr lang="es-MX" sz="2700" cap="none" dirty="0" smtClean="0">
                <a:effectLst/>
              </a:rPr>
              <a:t/>
            </a:r>
            <a:br>
              <a:rPr lang="es-MX" sz="2700" cap="none" dirty="0" smtClean="0">
                <a:effectLst/>
              </a:rPr>
            </a:br>
            <a:r>
              <a:rPr lang="es-MX" sz="2700" cap="none" dirty="0" smtClean="0">
                <a:effectLst/>
              </a:rPr>
              <a:t>Tecnologico de </a:t>
            </a:r>
            <a:r>
              <a:rPr lang="es-MX" sz="2700" cap="none" dirty="0" smtClean="0">
                <a:effectLst/>
              </a:rPr>
              <a:t>Monterrey, México</a:t>
            </a:r>
            <a:r>
              <a:rPr lang="es-MX" sz="2700" cap="none" dirty="0" smtClean="0">
                <a:effectLst/>
              </a:rPr>
              <a:t/>
            </a:r>
            <a:br>
              <a:rPr lang="es-MX" sz="2700" cap="none" dirty="0" smtClean="0">
                <a:effectLst/>
              </a:rPr>
            </a:br>
            <a:r>
              <a:rPr lang="es-MX" sz="2700" dirty="0">
                <a:effectLst/>
              </a:rPr>
              <a:t/>
            </a:r>
            <a:br>
              <a:rPr lang="es-MX" sz="2700" dirty="0">
                <a:effectLst/>
              </a:rPr>
            </a:br>
            <a:r>
              <a:rPr lang="es-MX" sz="2700" cap="none" dirty="0" err="1" smtClean="0">
                <a:effectLst/>
              </a:rPr>
              <a:t>Li</a:t>
            </a:r>
            <a:r>
              <a:rPr lang="es-MX" sz="2700" cap="none" dirty="0" err="1" smtClean="0">
                <a:effectLst/>
              </a:rPr>
              <a:t>felong</a:t>
            </a:r>
            <a:r>
              <a:rPr lang="es-MX" sz="2700" cap="none" dirty="0" smtClean="0">
                <a:effectLst/>
              </a:rPr>
              <a:t> </a:t>
            </a:r>
            <a:r>
              <a:rPr lang="es-MX" sz="2700" cap="none" dirty="0" err="1" smtClean="0">
                <a:effectLst/>
              </a:rPr>
              <a:t>L</a:t>
            </a:r>
            <a:r>
              <a:rPr lang="es-MX" sz="2700" cap="none" dirty="0" err="1" smtClean="0">
                <a:effectLst/>
              </a:rPr>
              <a:t>earning</a:t>
            </a:r>
            <a:r>
              <a:rPr lang="es-MX" sz="2700" cap="none" dirty="0" smtClean="0">
                <a:effectLst/>
              </a:rPr>
              <a:t> &amp; </a:t>
            </a:r>
            <a:r>
              <a:rPr lang="es-MX" sz="2700" cap="none" dirty="0" err="1" smtClean="0">
                <a:effectLst/>
              </a:rPr>
              <a:t>R</a:t>
            </a:r>
            <a:r>
              <a:rPr lang="es-MX" sz="2700" cap="none" dirty="0" err="1" smtClean="0">
                <a:effectLst/>
              </a:rPr>
              <a:t>esearch</a:t>
            </a:r>
            <a:r>
              <a:rPr lang="es-MX" sz="2700" cap="none" dirty="0" smtClean="0">
                <a:effectLst/>
              </a:rPr>
              <a:t>, </a:t>
            </a:r>
            <a:r>
              <a:rPr lang="es-MX" sz="2700" cap="none" dirty="0" smtClean="0">
                <a:effectLst/>
              </a:rPr>
              <a:t>G</a:t>
            </a:r>
            <a:r>
              <a:rPr lang="es-MX" sz="2700" cap="none" dirty="0" smtClean="0">
                <a:effectLst/>
              </a:rPr>
              <a:t>lasgow, Scotland</a:t>
            </a:r>
            <a:br>
              <a:rPr lang="es-MX" sz="2700" cap="none" dirty="0" smtClean="0">
                <a:effectLst/>
              </a:rPr>
            </a:br>
            <a:r>
              <a:rPr lang="es-MX" sz="2700" cap="none" dirty="0" smtClean="0">
                <a:effectLst/>
              </a:rPr>
              <a:t>May</a:t>
            </a:r>
            <a:r>
              <a:rPr lang="es-MX" sz="2700" dirty="0" smtClean="0">
                <a:effectLst/>
              </a:rPr>
              <a:t> </a:t>
            </a:r>
            <a:r>
              <a:rPr lang="es-MX" sz="2700" dirty="0" smtClean="0">
                <a:effectLst/>
              </a:rPr>
              <a:t>14, 2012</a:t>
            </a:r>
            <a:endParaRPr lang="es-MX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458200" cy="9144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GB" sz="4000" b="1" dirty="0" smtClean="0"/>
              <a:t>“</a:t>
            </a:r>
            <a:r>
              <a:rPr lang="en-GB" sz="4000" b="1" i="1" dirty="0" smtClean="0"/>
              <a:t>A Center for Adult learning in a university setting. Where are we?”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288981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4678" y="428604"/>
            <a:ext cx="2248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err="1" smtClean="0"/>
              <a:t>P</a:t>
            </a:r>
            <a:r>
              <a:rPr lang="es-MX" sz="4000" b="1" dirty="0" err="1" smtClean="0"/>
              <a:t>rograms</a:t>
            </a:r>
            <a:endParaRPr lang="es-MX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000108"/>
            <a:ext cx="889248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 </a:t>
            </a:r>
          </a:p>
          <a:p>
            <a:r>
              <a:rPr lang="es-MX" sz="1600" dirty="0" smtClean="0"/>
              <a:t>2. </a:t>
            </a:r>
            <a:r>
              <a:rPr lang="es-MX" sz="1600" b="1" dirty="0" err="1" smtClean="0"/>
              <a:t>Technical</a:t>
            </a:r>
            <a:r>
              <a:rPr lang="es-MX" sz="1600" b="1" dirty="0" smtClean="0"/>
              <a:t> </a:t>
            </a:r>
            <a:r>
              <a:rPr lang="es-MX" sz="1600" b="1" dirty="0" err="1" smtClean="0"/>
              <a:t>courses</a:t>
            </a:r>
            <a:r>
              <a:rPr lang="es-MX" sz="1600" b="1" dirty="0" smtClean="0"/>
              <a:t> </a:t>
            </a:r>
            <a:r>
              <a:rPr lang="es-MX" sz="1600" dirty="0" err="1" smtClean="0"/>
              <a:t>to</a:t>
            </a:r>
            <a:r>
              <a:rPr lang="es-MX" sz="1600" dirty="0" smtClean="0"/>
              <a:t> </a:t>
            </a:r>
            <a:r>
              <a:rPr lang="es-MX" sz="1600" dirty="0" err="1" smtClean="0"/>
              <a:t>develop</a:t>
            </a:r>
            <a:r>
              <a:rPr lang="es-MX" sz="1600" dirty="0" smtClean="0"/>
              <a:t> </a:t>
            </a:r>
            <a:r>
              <a:rPr lang="es-MX" sz="1600" dirty="0" err="1" smtClean="0"/>
              <a:t>or</a:t>
            </a:r>
            <a:r>
              <a:rPr lang="es-MX" sz="1600" dirty="0" smtClean="0"/>
              <a:t> </a:t>
            </a:r>
            <a:r>
              <a:rPr lang="es-MX" sz="1600" dirty="0" err="1" smtClean="0"/>
              <a:t>improve</a:t>
            </a:r>
            <a:r>
              <a:rPr lang="es-MX" sz="1600" dirty="0" smtClean="0"/>
              <a:t> </a:t>
            </a:r>
            <a:r>
              <a:rPr lang="es-MX" sz="1600" dirty="0" err="1" smtClean="0"/>
              <a:t>technical</a:t>
            </a:r>
            <a:r>
              <a:rPr lang="es-MX" sz="1600" dirty="0" smtClean="0"/>
              <a:t> </a:t>
            </a:r>
            <a:r>
              <a:rPr lang="es-MX" sz="1600" dirty="0" err="1" smtClean="0"/>
              <a:t>skills</a:t>
            </a:r>
            <a:r>
              <a:rPr lang="es-MX" sz="1600" dirty="0" smtClean="0"/>
              <a:t> and </a:t>
            </a:r>
            <a:r>
              <a:rPr lang="es-MX" sz="1600" dirty="0" err="1" smtClean="0"/>
              <a:t>languages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 </a:t>
            </a:r>
          </a:p>
          <a:p>
            <a:r>
              <a:rPr lang="es-MX" sz="1600" dirty="0"/>
              <a:t>•  </a:t>
            </a:r>
            <a:r>
              <a:rPr lang="es-MX" sz="1600" dirty="0" err="1" smtClean="0"/>
              <a:t>Foreign</a:t>
            </a:r>
            <a:r>
              <a:rPr lang="es-MX" sz="1600" dirty="0" smtClean="0"/>
              <a:t> </a:t>
            </a:r>
            <a:r>
              <a:rPr lang="es-MX" sz="1600" dirty="0" err="1" smtClean="0"/>
              <a:t>Languages</a:t>
            </a:r>
            <a:endParaRPr lang="es-MX" sz="1600" dirty="0"/>
          </a:p>
          <a:p>
            <a:r>
              <a:rPr lang="es-MX" sz="1600" dirty="0"/>
              <a:t>•  </a:t>
            </a:r>
            <a:r>
              <a:rPr lang="es-MX" sz="1600" dirty="0" err="1" smtClean="0"/>
              <a:t>Computer</a:t>
            </a:r>
            <a:endParaRPr lang="es-MX" sz="1600" dirty="0"/>
          </a:p>
          <a:p>
            <a:r>
              <a:rPr lang="es-MX" sz="1600" dirty="0"/>
              <a:t>•  </a:t>
            </a:r>
            <a:r>
              <a:rPr lang="es-MX" sz="1600" dirty="0" err="1"/>
              <a:t>Ebooks</a:t>
            </a:r>
            <a:endParaRPr lang="es-MX" sz="1600" dirty="0"/>
          </a:p>
          <a:p>
            <a:r>
              <a:rPr lang="es-MX" sz="1600" dirty="0"/>
              <a:t>•  </a:t>
            </a:r>
            <a:r>
              <a:rPr lang="es-MX" sz="1600" dirty="0" smtClean="0"/>
              <a:t>Social </a:t>
            </a:r>
            <a:r>
              <a:rPr lang="es-MX" sz="1600" dirty="0" err="1" smtClean="0"/>
              <a:t>networks</a:t>
            </a:r>
            <a:endParaRPr lang="es-MX" sz="1600" dirty="0"/>
          </a:p>
          <a:p>
            <a:r>
              <a:rPr lang="es-MX" sz="1600" dirty="0"/>
              <a:t> </a:t>
            </a:r>
            <a:endParaRPr lang="es-MX" sz="1600" dirty="0" smtClean="0"/>
          </a:p>
          <a:p>
            <a:endParaRPr lang="es-MX" sz="1600" dirty="0"/>
          </a:p>
          <a:p>
            <a:r>
              <a:rPr lang="es-MX" sz="1600" b="1" i="1" dirty="0"/>
              <a:t>3. </a:t>
            </a:r>
            <a:r>
              <a:rPr lang="es-MX" sz="1600" b="1" i="1" dirty="0" err="1" smtClean="0"/>
              <a:t>Nutrition</a:t>
            </a:r>
            <a:r>
              <a:rPr lang="es-MX" sz="1600" b="1" i="1" dirty="0" smtClean="0"/>
              <a:t> and </a:t>
            </a:r>
            <a:r>
              <a:rPr lang="es-MX" sz="1600" b="1" i="1" dirty="0" err="1" smtClean="0"/>
              <a:t>well</a:t>
            </a:r>
            <a:r>
              <a:rPr lang="es-MX" sz="1600" b="1" i="1" dirty="0" smtClean="0"/>
              <a:t> </a:t>
            </a:r>
            <a:r>
              <a:rPr lang="es-MX" sz="1600" b="1" i="1" dirty="0" err="1" smtClean="0"/>
              <a:t>being</a:t>
            </a:r>
            <a:r>
              <a:rPr lang="es-MX" sz="1600" dirty="0"/>
              <a:t> </a:t>
            </a:r>
            <a:r>
              <a:rPr lang="es-MX" sz="1600" dirty="0" err="1" smtClean="0"/>
              <a:t>To</a:t>
            </a:r>
            <a:r>
              <a:rPr lang="es-MX" sz="1600" dirty="0" smtClean="0"/>
              <a:t> </a:t>
            </a:r>
            <a:r>
              <a:rPr lang="es-MX" sz="1600" dirty="0" err="1" smtClean="0"/>
              <a:t>design</a:t>
            </a:r>
            <a:r>
              <a:rPr lang="es-MX" sz="1600" dirty="0" smtClean="0"/>
              <a:t> </a:t>
            </a:r>
            <a:r>
              <a:rPr lang="es-MX" sz="1600" dirty="0" err="1" smtClean="0"/>
              <a:t>courses</a:t>
            </a:r>
            <a:r>
              <a:rPr lang="es-MX" sz="1600" dirty="0" smtClean="0"/>
              <a:t> </a:t>
            </a:r>
            <a:r>
              <a:rPr lang="es-MX" sz="1600" dirty="0" err="1" smtClean="0"/>
              <a:t>related</a:t>
            </a:r>
            <a:r>
              <a:rPr lang="es-MX" sz="1600" dirty="0" smtClean="0"/>
              <a:t> </a:t>
            </a:r>
            <a:r>
              <a:rPr lang="es-MX" sz="1600" dirty="0" err="1" smtClean="0"/>
              <a:t>to</a:t>
            </a:r>
            <a:r>
              <a:rPr lang="es-MX" sz="1600" dirty="0" smtClean="0"/>
              <a:t> </a:t>
            </a:r>
            <a:r>
              <a:rPr lang="es-MX" sz="1600" dirty="0" err="1" smtClean="0"/>
              <a:t>exercising</a:t>
            </a:r>
            <a:r>
              <a:rPr lang="es-MX" sz="1600" dirty="0" smtClean="0"/>
              <a:t> and </a:t>
            </a:r>
            <a:r>
              <a:rPr lang="es-MX" sz="1600" dirty="0" err="1" smtClean="0"/>
              <a:t>nutrition</a:t>
            </a:r>
            <a:r>
              <a:rPr lang="es-MX" sz="1600" dirty="0" smtClean="0"/>
              <a:t>. </a:t>
            </a:r>
            <a:r>
              <a:rPr lang="es-MX" sz="1600" dirty="0" err="1" smtClean="0"/>
              <a:t>This</a:t>
            </a:r>
            <a:r>
              <a:rPr lang="es-MX" sz="1600" dirty="0" smtClean="0"/>
              <a:t> </a:t>
            </a:r>
            <a:r>
              <a:rPr lang="es-MX" sz="1600" dirty="0" err="1" smtClean="0"/>
              <a:t>program</a:t>
            </a:r>
            <a:r>
              <a:rPr lang="es-MX" sz="1600" dirty="0" smtClean="0"/>
              <a:t> </a:t>
            </a:r>
            <a:r>
              <a:rPr lang="es-MX" sz="1600" dirty="0" err="1" smtClean="0"/>
              <a:t>will</a:t>
            </a:r>
            <a:r>
              <a:rPr lang="es-MX" sz="1600" dirty="0" smtClean="0"/>
              <a:t> </a:t>
            </a:r>
            <a:r>
              <a:rPr lang="es-MX" sz="1600" dirty="0" err="1" smtClean="0"/>
              <a:t>be</a:t>
            </a:r>
            <a:r>
              <a:rPr lang="es-MX" sz="1600" dirty="0" smtClean="0"/>
              <a:t> </a:t>
            </a:r>
            <a:r>
              <a:rPr lang="es-MX" sz="1600" dirty="0" err="1" smtClean="0"/>
              <a:t>carried</a:t>
            </a:r>
            <a:r>
              <a:rPr lang="es-MX" sz="1600" dirty="0" smtClean="0"/>
              <a:t> </a:t>
            </a:r>
            <a:r>
              <a:rPr lang="es-MX" sz="1600" dirty="0" err="1" smtClean="0"/>
              <a:t>on</a:t>
            </a:r>
            <a:r>
              <a:rPr lang="es-MX" sz="1600" dirty="0" smtClean="0"/>
              <a:t> </a:t>
            </a:r>
            <a:r>
              <a:rPr lang="es-MX" sz="1600" dirty="0" err="1" smtClean="0"/>
              <a:t>along</a:t>
            </a:r>
            <a:r>
              <a:rPr lang="es-MX" sz="1600" dirty="0" smtClean="0"/>
              <a:t> </a:t>
            </a:r>
            <a:r>
              <a:rPr lang="es-MX" sz="1600" dirty="0" err="1" smtClean="0"/>
              <a:t>with</a:t>
            </a:r>
            <a:r>
              <a:rPr lang="es-MX" sz="1600" dirty="0" smtClean="0"/>
              <a:t> Tecnologico de Monterrey </a:t>
            </a:r>
            <a:r>
              <a:rPr lang="es-MX" sz="1600" dirty="0" err="1" smtClean="0"/>
              <a:t>School</a:t>
            </a:r>
            <a:r>
              <a:rPr lang="es-MX" sz="1600" dirty="0" smtClean="0"/>
              <a:t> of Medicine and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Medical</a:t>
            </a:r>
            <a:r>
              <a:rPr lang="es-MX" sz="1600" dirty="0" smtClean="0"/>
              <a:t> center </a:t>
            </a:r>
            <a:r>
              <a:rPr lang="es-MX" sz="1600" dirty="0" smtClean="0"/>
              <a:t>Zambrano </a:t>
            </a:r>
            <a:r>
              <a:rPr lang="es-MX" sz="1600" dirty="0" smtClean="0"/>
              <a:t>Helión </a:t>
            </a:r>
          </a:p>
          <a:p>
            <a:r>
              <a:rPr lang="es-MX" sz="1600" dirty="0" smtClean="0"/>
              <a:t>•  </a:t>
            </a:r>
            <a:r>
              <a:rPr lang="es-MX" sz="1600" dirty="0" err="1" smtClean="0"/>
              <a:t>Nutrition</a:t>
            </a:r>
            <a:endParaRPr lang="es-MX" sz="1600" dirty="0"/>
          </a:p>
          <a:p>
            <a:r>
              <a:rPr lang="es-MX" sz="1600" dirty="0"/>
              <a:t>• Yoga</a:t>
            </a:r>
          </a:p>
          <a:p>
            <a:r>
              <a:rPr lang="es-MX" sz="1600" dirty="0"/>
              <a:t>• </a:t>
            </a:r>
            <a:r>
              <a:rPr lang="es-MX" sz="1600" dirty="0" err="1"/>
              <a:t>Tai</a:t>
            </a:r>
            <a:r>
              <a:rPr lang="es-MX" sz="1600" dirty="0"/>
              <a:t> Chi</a:t>
            </a:r>
          </a:p>
          <a:p>
            <a:r>
              <a:rPr lang="es-MX" sz="1600" dirty="0"/>
              <a:t>•  </a:t>
            </a:r>
            <a:r>
              <a:rPr lang="es-MX" sz="1600" dirty="0" smtClean="0"/>
              <a:t>Social </a:t>
            </a:r>
            <a:r>
              <a:rPr lang="es-MX" sz="1600" dirty="0" err="1" smtClean="0"/>
              <a:t>walking</a:t>
            </a:r>
            <a:endParaRPr lang="es-MX" sz="1600" dirty="0"/>
          </a:p>
          <a:p>
            <a:endParaRPr lang="es-MX" dirty="0"/>
          </a:p>
        </p:txBody>
      </p:sp>
      <p:sp>
        <p:nvSpPr>
          <p:cNvPr id="4" name="Rectangle 3"/>
          <p:cNvSpPr/>
          <p:nvPr/>
        </p:nvSpPr>
        <p:spPr>
          <a:xfrm>
            <a:off x="8286776" y="6286520"/>
            <a:ext cx="351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10</a:t>
            </a:r>
            <a:endParaRPr lang="es-MX" sz="1100" dirty="0"/>
          </a:p>
        </p:txBody>
      </p:sp>
      <p:sp>
        <p:nvSpPr>
          <p:cNvPr id="5" name="AutoShape 2" descr="http://www.ofertaformativa.com/vermanuales/imagenes/idiomas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4" descr="idiomas.gif (470×310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46" name="Picture 6" descr="http://www.iniciarsesionhotmail.org/wp-content/uploads/2012/03/banderas-idioma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40" y="1142984"/>
            <a:ext cx="2051011" cy="18520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962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4678" y="285728"/>
            <a:ext cx="2248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err="1" smtClean="0"/>
              <a:t>Programs</a:t>
            </a:r>
            <a:endParaRPr lang="es-MX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142984"/>
            <a:ext cx="835824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i="1" dirty="0"/>
              <a:t>4</a:t>
            </a:r>
            <a:r>
              <a:rPr lang="es-MX" sz="2400" b="1" i="1" dirty="0"/>
              <a:t>.  </a:t>
            </a:r>
            <a:r>
              <a:rPr lang="es-MX" sz="2400" b="1" i="1" dirty="0" smtClean="0"/>
              <a:t>Reading </a:t>
            </a:r>
            <a:r>
              <a:rPr lang="es-MX" sz="2400" b="1" i="1" dirty="0" err="1" smtClean="0"/>
              <a:t>circles</a:t>
            </a:r>
            <a:endParaRPr lang="es-MX" sz="2400" dirty="0"/>
          </a:p>
          <a:p>
            <a:r>
              <a:rPr lang="es-MX" sz="2400" dirty="0"/>
              <a:t> </a:t>
            </a:r>
            <a:r>
              <a:rPr lang="es-MX" sz="2400" dirty="0" err="1" smtClean="0"/>
              <a:t>To</a:t>
            </a:r>
            <a:r>
              <a:rPr lang="es-MX" sz="2400" dirty="0" smtClean="0"/>
              <a:t> </a:t>
            </a:r>
            <a:r>
              <a:rPr lang="es-MX" sz="2400" dirty="0" err="1" smtClean="0"/>
              <a:t>organize</a:t>
            </a:r>
            <a:r>
              <a:rPr lang="es-MX" sz="2400" dirty="0" smtClean="0"/>
              <a:t> </a:t>
            </a:r>
            <a:r>
              <a:rPr lang="es-MX" sz="2400" dirty="0" err="1" smtClean="0"/>
              <a:t>groups</a:t>
            </a:r>
            <a:r>
              <a:rPr lang="es-MX" sz="2400" dirty="0" smtClean="0"/>
              <a:t> of </a:t>
            </a:r>
            <a:r>
              <a:rPr lang="es-MX" sz="2400" dirty="0" err="1" smtClean="0"/>
              <a:t>readers</a:t>
            </a:r>
            <a:r>
              <a:rPr lang="es-MX" sz="2400" dirty="0" smtClean="0"/>
              <a:t> </a:t>
            </a:r>
            <a:r>
              <a:rPr lang="es-MX" sz="2400" dirty="0" err="1" smtClean="0"/>
              <a:t>to</a:t>
            </a:r>
            <a:r>
              <a:rPr lang="es-MX" sz="2400" dirty="0" smtClean="0"/>
              <a:t> </a:t>
            </a:r>
            <a:r>
              <a:rPr lang="es-MX" sz="2400" dirty="0" err="1" smtClean="0"/>
              <a:t>analyze</a:t>
            </a:r>
            <a:r>
              <a:rPr lang="es-MX" sz="2400" dirty="0" smtClean="0"/>
              <a:t>, </a:t>
            </a:r>
            <a:r>
              <a:rPr lang="es-MX" sz="2400" dirty="0" err="1" smtClean="0"/>
              <a:t>discuss</a:t>
            </a:r>
            <a:r>
              <a:rPr lang="es-MX" sz="2400" dirty="0" smtClean="0"/>
              <a:t> and </a:t>
            </a:r>
            <a:r>
              <a:rPr lang="es-MX" sz="2400" dirty="0" err="1" smtClean="0"/>
              <a:t>enjoy</a:t>
            </a:r>
            <a:r>
              <a:rPr lang="es-MX" sz="2400" dirty="0" smtClean="0"/>
              <a:t> </a:t>
            </a:r>
            <a:r>
              <a:rPr lang="es-MX" sz="2400" dirty="0" err="1" smtClean="0"/>
              <a:t>classic</a:t>
            </a:r>
            <a:r>
              <a:rPr lang="es-MX" sz="2400" dirty="0" smtClean="0"/>
              <a:t> </a:t>
            </a:r>
            <a:r>
              <a:rPr lang="es-MX" sz="2400" dirty="0" err="1" smtClean="0"/>
              <a:t>literature</a:t>
            </a:r>
            <a:r>
              <a:rPr lang="es-MX" sz="2400" dirty="0" smtClean="0"/>
              <a:t> </a:t>
            </a:r>
            <a:r>
              <a:rPr lang="es-MX" sz="2400" dirty="0" err="1" smtClean="0"/>
              <a:t>for</a:t>
            </a:r>
            <a:r>
              <a:rPr lang="es-MX" sz="2400" dirty="0" smtClean="0"/>
              <a:t> </a:t>
            </a:r>
            <a:r>
              <a:rPr lang="es-MX" sz="2400" dirty="0" err="1" smtClean="0"/>
              <a:t>critical</a:t>
            </a:r>
            <a:r>
              <a:rPr lang="es-MX" sz="2400" dirty="0" smtClean="0"/>
              <a:t> </a:t>
            </a:r>
            <a:r>
              <a:rPr lang="es-MX" sz="2400" dirty="0" err="1" smtClean="0"/>
              <a:t>thinking</a:t>
            </a:r>
            <a:r>
              <a:rPr lang="es-MX" sz="2400" dirty="0" smtClean="0"/>
              <a:t> </a:t>
            </a:r>
            <a:r>
              <a:rPr lang="es-MX" sz="2400" dirty="0" err="1" smtClean="0"/>
              <a:t>skills</a:t>
            </a:r>
            <a:r>
              <a:rPr lang="es-MX" sz="2400" dirty="0" smtClean="0"/>
              <a:t> and cultural </a:t>
            </a:r>
            <a:r>
              <a:rPr lang="es-MX" sz="2400" dirty="0" err="1" smtClean="0"/>
              <a:t>enrichment</a:t>
            </a:r>
            <a:r>
              <a:rPr lang="es-MX" sz="2400" dirty="0" smtClean="0"/>
              <a:t>.</a:t>
            </a:r>
            <a:endParaRPr lang="es-MX" sz="2400" dirty="0"/>
          </a:p>
          <a:p>
            <a:r>
              <a:rPr lang="es-MX" sz="2400" dirty="0"/>
              <a:t> </a:t>
            </a:r>
          </a:p>
          <a:p>
            <a:pPr marL="342900" indent="-342900">
              <a:buAutoNum type="arabicPeriod" startAt="5"/>
            </a:pPr>
            <a:r>
              <a:rPr lang="es-MX" sz="2400" b="1" i="1" dirty="0" err="1" smtClean="0"/>
              <a:t>Society</a:t>
            </a:r>
            <a:r>
              <a:rPr lang="es-MX" sz="2400" b="1" i="1" dirty="0" smtClean="0"/>
              <a:t> </a:t>
            </a:r>
            <a:r>
              <a:rPr lang="es-MX" sz="2400" b="1" i="1" dirty="0" smtClean="0"/>
              <a:t>(</a:t>
            </a:r>
            <a:r>
              <a:rPr lang="es-MX" sz="2400" b="1" i="1" dirty="0" err="1" smtClean="0"/>
              <a:t>Citizenship</a:t>
            </a:r>
            <a:r>
              <a:rPr lang="es-MX" sz="2400" b="1" i="1" dirty="0" smtClean="0"/>
              <a:t> </a:t>
            </a:r>
            <a:r>
              <a:rPr lang="es-MX" sz="2400" b="1" i="1" dirty="0" smtClean="0"/>
              <a:t>and </a:t>
            </a:r>
            <a:r>
              <a:rPr lang="es-MX" sz="2400" b="1" i="1" dirty="0" err="1" smtClean="0"/>
              <a:t>volunteering</a:t>
            </a:r>
            <a:r>
              <a:rPr lang="es-MX" sz="2400" b="1" i="1" dirty="0" smtClean="0"/>
              <a:t>)</a:t>
            </a:r>
          </a:p>
          <a:p>
            <a:pPr marL="342900" indent="-342900"/>
            <a:r>
              <a:rPr lang="es-MX" sz="2400" i="1" dirty="0" err="1" smtClean="0"/>
              <a:t>To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establish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actions</a:t>
            </a:r>
            <a:r>
              <a:rPr lang="es-MX" sz="2400" i="1" dirty="0" smtClean="0"/>
              <a:t> and </a:t>
            </a:r>
            <a:r>
              <a:rPr lang="es-MX" sz="2400" i="1" dirty="0" err="1" smtClean="0"/>
              <a:t>agreements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with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institutions</a:t>
            </a:r>
            <a:r>
              <a:rPr lang="es-MX" sz="2400" i="1" dirty="0" smtClean="0"/>
              <a:t> and civil</a:t>
            </a:r>
          </a:p>
          <a:p>
            <a:pPr marL="342900" indent="-342900"/>
            <a:r>
              <a:rPr lang="es-MX" sz="2400" i="1" dirty="0" err="1" smtClean="0"/>
              <a:t>organizations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to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participate</a:t>
            </a:r>
            <a:r>
              <a:rPr lang="es-MX" sz="2400" i="1" dirty="0" smtClean="0"/>
              <a:t> in </a:t>
            </a:r>
            <a:r>
              <a:rPr lang="es-MX" sz="2400" i="1" dirty="0" err="1" smtClean="0"/>
              <a:t>civic</a:t>
            </a:r>
            <a:r>
              <a:rPr lang="es-MX" sz="2400" i="1" dirty="0" smtClean="0"/>
              <a:t>  </a:t>
            </a:r>
            <a:r>
              <a:rPr lang="es-MX" sz="2400" i="1" dirty="0" err="1" smtClean="0"/>
              <a:t>activities</a:t>
            </a:r>
            <a:r>
              <a:rPr lang="es-MX" sz="2400" i="1" dirty="0" smtClean="0"/>
              <a:t> and </a:t>
            </a:r>
            <a:r>
              <a:rPr lang="es-MX" sz="2400" i="1" dirty="0" err="1" smtClean="0"/>
              <a:t>support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for</a:t>
            </a:r>
            <a:endParaRPr lang="es-MX" sz="2400" i="1" dirty="0" smtClean="0"/>
          </a:p>
          <a:p>
            <a:pPr marL="342900" indent="-342900"/>
            <a:r>
              <a:rPr lang="es-MX" sz="2400" i="1" dirty="0" err="1" smtClean="0"/>
              <a:t>the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community</a:t>
            </a:r>
            <a:r>
              <a:rPr lang="es-MX" sz="2400" i="1" dirty="0" smtClean="0"/>
              <a:t>. </a:t>
            </a:r>
            <a:r>
              <a:rPr lang="es-MX" sz="2400" i="1" dirty="0" err="1" smtClean="0"/>
              <a:t>Adopted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grandparents</a:t>
            </a:r>
            <a:r>
              <a:rPr lang="es-MX" sz="2400" i="1" dirty="0" smtClean="0"/>
              <a:t>: </a:t>
            </a:r>
            <a:r>
              <a:rPr lang="es-MX" sz="2400" i="1" dirty="0" err="1" smtClean="0"/>
              <a:t>literature</a:t>
            </a:r>
            <a:r>
              <a:rPr lang="es-MX" sz="2400" i="1" dirty="0" smtClean="0"/>
              <a:t> in </a:t>
            </a:r>
            <a:r>
              <a:rPr lang="es-MX" sz="2400" i="1" dirty="0" err="1" smtClean="0"/>
              <a:t>elementary</a:t>
            </a:r>
            <a:endParaRPr lang="es-MX" sz="2400" i="1" dirty="0" smtClean="0"/>
          </a:p>
          <a:p>
            <a:pPr marL="342900" indent="-342900"/>
            <a:r>
              <a:rPr lang="es-MX" sz="2400" i="1" dirty="0" err="1" smtClean="0"/>
              <a:t>schools</a:t>
            </a:r>
            <a:r>
              <a:rPr lang="es-MX" sz="2400" i="1" dirty="0" smtClean="0"/>
              <a:t>, </a:t>
            </a:r>
            <a:r>
              <a:rPr lang="es-MX" sz="2400" i="1" dirty="0" err="1" smtClean="0"/>
              <a:t>hospitals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or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museums</a:t>
            </a:r>
            <a:r>
              <a:rPr lang="es-MX" sz="2400" i="1" dirty="0" smtClean="0"/>
              <a:t>.</a:t>
            </a:r>
            <a:endParaRPr lang="es-MX" sz="2000" i="1" dirty="0" smtClean="0"/>
          </a:p>
          <a:p>
            <a:pPr marL="342900" indent="-342900"/>
            <a:endParaRPr lang="es-MX" sz="1600" dirty="0"/>
          </a:p>
          <a:p>
            <a:r>
              <a:rPr lang="es-MX" sz="1600" dirty="0"/>
              <a:t> 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angle 3"/>
          <p:cNvSpPr/>
          <p:nvPr/>
        </p:nvSpPr>
        <p:spPr>
          <a:xfrm>
            <a:off x="8286776" y="6286520"/>
            <a:ext cx="351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11</a:t>
            </a:r>
            <a:endParaRPr lang="es-MX" sz="1100" dirty="0"/>
          </a:p>
        </p:txBody>
      </p:sp>
    </p:spTree>
    <p:extLst>
      <p:ext uri="{BB962C8B-B14F-4D97-AF65-F5344CB8AC3E}">
        <p14:creationId xmlns="" xmlns:p14="http://schemas.microsoft.com/office/powerpoint/2010/main" val="166964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268760"/>
            <a:ext cx="87849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/>
              <a:t>6. </a:t>
            </a:r>
            <a:r>
              <a:rPr lang="es-MX" sz="2400" b="1" i="1" dirty="0" err="1" smtClean="0"/>
              <a:t>Memory</a:t>
            </a:r>
            <a:r>
              <a:rPr lang="es-MX" sz="2400" b="1" i="1" dirty="0" smtClean="0"/>
              <a:t> </a:t>
            </a:r>
            <a:r>
              <a:rPr lang="es-MX" sz="2400" b="1" i="1" dirty="0" err="1" smtClean="0"/>
              <a:t>recovery</a:t>
            </a:r>
            <a:r>
              <a:rPr lang="es-MX" sz="2400" b="1" i="1" dirty="0" smtClean="0"/>
              <a:t> and individual and </a:t>
            </a:r>
            <a:r>
              <a:rPr lang="es-MX" sz="2400" b="1" i="1" dirty="0" err="1" smtClean="0"/>
              <a:t>collective</a:t>
            </a:r>
            <a:r>
              <a:rPr lang="es-MX" sz="2400" b="1" i="1" dirty="0" smtClean="0"/>
              <a:t> </a:t>
            </a:r>
            <a:r>
              <a:rPr lang="es-MX" sz="2400" b="1" i="1" dirty="0" err="1" smtClean="0"/>
              <a:t>identity</a:t>
            </a:r>
            <a:endParaRPr lang="es-MX" sz="2400" b="1" i="1" dirty="0" smtClean="0"/>
          </a:p>
          <a:p>
            <a:r>
              <a:rPr lang="es-MX" sz="2400" dirty="0" err="1" smtClean="0"/>
              <a:t>To</a:t>
            </a:r>
            <a:r>
              <a:rPr lang="es-MX" sz="2400" dirty="0" smtClean="0"/>
              <a:t> </a:t>
            </a:r>
            <a:r>
              <a:rPr lang="es-MX" sz="2400" dirty="0" err="1" smtClean="0"/>
              <a:t>organize</a:t>
            </a:r>
            <a:r>
              <a:rPr lang="es-MX" sz="2400" dirty="0" smtClean="0"/>
              <a:t> </a:t>
            </a:r>
            <a:r>
              <a:rPr lang="es-MX" sz="2400" dirty="0" err="1" smtClean="0"/>
              <a:t>collective</a:t>
            </a:r>
            <a:r>
              <a:rPr lang="es-MX" sz="2400" dirty="0" smtClean="0"/>
              <a:t> and individual </a:t>
            </a:r>
            <a:r>
              <a:rPr lang="es-MX" sz="2400" dirty="0" err="1" smtClean="0"/>
              <a:t>activities</a:t>
            </a:r>
            <a:r>
              <a:rPr lang="es-MX" sz="2400" dirty="0" smtClean="0"/>
              <a:t> </a:t>
            </a:r>
            <a:r>
              <a:rPr lang="es-MX" sz="2400" dirty="0" err="1" smtClean="0"/>
              <a:t>to</a:t>
            </a:r>
            <a:r>
              <a:rPr lang="es-MX" sz="2400" dirty="0" smtClean="0"/>
              <a:t> </a:t>
            </a:r>
            <a:r>
              <a:rPr lang="es-MX" sz="2400" dirty="0" smtClean="0"/>
              <a:t>record, </a:t>
            </a:r>
            <a:r>
              <a:rPr lang="es-MX" sz="2400" dirty="0" err="1" smtClean="0"/>
              <a:t>discuss</a:t>
            </a:r>
            <a:r>
              <a:rPr lang="es-MX" sz="2400" dirty="0" smtClean="0"/>
              <a:t>, share and </a:t>
            </a:r>
            <a:r>
              <a:rPr lang="es-MX" sz="2400" dirty="0" err="1" smtClean="0"/>
              <a:t>write</a:t>
            </a:r>
            <a:r>
              <a:rPr lang="es-MX" sz="2400" dirty="0" smtClean="0"/>
              <a:t> </a:t>
            </a:r>
            <a:r>
              <a:rPr lang="es-MX" sz="2400" dirty="0" err="1" smtClean="0"/>
              <a:t>about</a:t>
            </a:r>
            <a:r>
              <a:rPr lang="es-MX" sz="2400" dirty="0" smtClean="0"/>
              <a:t> </a:t>
            </a:r>
            <a:r>
              <a:rPr lang="es-MX" sz="2400" dirty="0" err="1" smtClean="0"/>
              <a:t>life</a:t>
            </a:r>
            <a:r>
              <a:rPr lang="es-MX" sz="2400" dirty="0" smtClean="0"/>
              <a:t> </a:t>
            </a:r>
            <a:r>
              <a:rPr lang="es-MX" sz="2400" dirty="0" err="1" smtClean="0"/>
              <a:t>experiences</a:t>
            </a:r>
            <a:r>
              <a:rPr lang="es-MX" sz="2400" dirty="0" smtClean="0"/>
              <a:t>. </a:t>
            </a:r>
            <a:r>
              <a:rPr lang="es-MX" sz="2400" dirty="0" err="1" smtClean="0"/>
              <a:t>Some</a:t>
            </a:r>
            <a:r>
              <a:rPr lang="es-MX" sz="2400" dirty="0" smtClean="0"/>
              <a:t> </a:t>
            </a:r>
            <a:r>
              <a:rPr lang="es-MX" sz="2400" dirty="0" err="1" smtClean="0"/>
              <a:t>topics</a:t>
            </a:r>
            <a:r>
              <a:rPr lang="es-MX" sz="2400" dirty="0" smtClean="0"/>
              <a:t> are:</a:t>
            </a:r>
          </a:p>
          <a:p>
            <a:pPr>
              <a:buFont typeface="Arial" pitchFamily="34" charset="0"/>
              <a:buChar char="•"/>
            </a:pPr>
            <a:r>
              <a:rPr lang="es-MX" sz="2400" dirty="0" smtClean="0"/>
              <a:t>Personal </a:t>
            </a:r>
            <a:r>
              <a:rPr lang="es-MX" sz="2400" dirty="0" err="1" smtClean="0"/>
              <a:t>or</a:t>
            </a:r>
            <a:r>
              <a:rPr lang="es-MX" sz="2400" dirty="0" smtClean="0"/>
              <a:t> </a:t>
            </a:r>
            <a:r>
              <a:rPr lang="es-MX" sz="2400" dirty="0" err="1" smtClean="0"/>
              <a:t>group</a:t>
            </a:r>
            <a:r>
              <a:rPr lang="es-MX" sz="2400" dirty="0" smtClean="0"/>
              <a:t> </a:t>
            </a:r>
            <a:r>
              <a:rPr lang="es-MX" sz="2400" dirty="0" err="1" smtClean="0"/>
              <a:t>stories</a:t>
            </a:r>
            <a:r>
              <a:rPr lang="es-MX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MX" sz="2400" dirty="0" err="1" smtClean="0"/>
              <a:t>Stories</a:t>
            </a:r>
            <a:r>
              <a:rPr lang="es-MX" sz="2400" dirty="0" smtClean="0"/>
              <a:t> of regional </a:t>
            </a:r>
            <a:r>
              <a:rPr lang="es-MX" sz="2400" dirty="0" err="1" smtClean="0"/>
              <a:t>identity</a:t>
            </a:r>
            <a:endParaRPr lang="es-MX" sz="2400" dirty="0" smtClean="0"/>
          </a:p>
          <a:p>
            <a:pPr>
              <a:buFont typeface="Arial" pitchFamily="34" charset="0"/>
              <a:buChar char="•"/>
            </a:pPr>
            <a:r>
              <a:rPr lang="es-MX" sz="2400" dirty="0" smtClean="0"/>
              <a:t>Cultural </a:t>
            </a:r>
            <a:r>
              <a:rPr lang="es-MX" sz="2400" dirty="0" err="1" smtClean="0"/>
              <a:t>experiences</a:t>
            </a:r>
            <a:r>
              <a:rPr lang="es-MX" sz="2400" dirty="0" smtClean="0"/>
              <a:t> (spiritual, </a:t>
            </a:r>
            <a:r>
              <a:rPr lang="es-MX" sz="2400" dirty="0" err="1" smtClean="0"/>
              <a:t>artistic</a:t>
            </a:r>
            <a:r>
              <a:rPr lang="es-MX" sz="2400" dirty="0" smtClean="0"/>
              <a:t>, </a:t>
            </a:r>
            <a:r>
              <a:rPr lang="es-MX" sz="2400" dirty="0" err="1" smtClean="0"/>
              <a:t>etc</a:t>
            </a:r>
            <a:r>
              <a:rPr lang="es-MX" sz="2400" dirty="0" smtClean="0"/>
              <a:t>).</a:t>
            </a:r>
          </a:p>
          <a:p>
            <a:r>
              <a:rPr lang="es-MX" sz="2400" dirty="0"/>
              <a:t> </a:t>
            </a:r>
          </a:p>
          <a:p>
            <a:pPr marL="342900" indent="-342900">
              <a:buAutoNum type="arabicPeriod" startAt="7"/>
            </a:pPr>
            <a:r>
              <a:rPr lang="es-MX" sz="2400" b="1" i="1" dirty="0" err="1" smtClean="0"/>
              <a:t>The</a:t>
            </a:r>
            <a:r>
              <a:rPr lang="es-MX" sz="2400" b="1" i="1" dirty="0" smtClean="0"/>
              <a:t> </a:t>
            </a:r>
            <a:r>
              <a:rPr lang="es-MX" sz="2400" b="1" i="1" dirty="0" err="1" smtClean="0"/>
              <a:t>Nature</a:t>
            </a:r>
            <a:r>
              <a:rPr lang="es-MX" sz="2400" b="1" i="1" dirty="0" smtClean="0"/>
              <a:t> ‘s </a:t>
            </a:r>
            <a:r>
              <a:rPr lang="es-MX" sz="2400" b="1" i="1" dirty="0" err="1" smtClean="0"/>
              <a:t>friends</a:t>
            </a:r>
            <a:r>
              <a:rPr lang="es-MX" sz="2400" b="1" i="1" dirty="0" smtClean="0"/>
              <a:t> </a:t>
            </a:r>
            <a:r>
              <a:rPr lang="es-MX" sz="2400" b="1" i="1" dirty="0" smtClean="0"/>
              <a:t>Club </a:t>
            </a:r>
          </a:p>
          <a:p>
            <a:pPr marL="342900" indent="-342900"/>
            <a:r>
              <a:rPr lang="es-MX" sz="2400" i="1" dirty="0" err="1" smtClean="0"/>
              <a:t>To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visit</a:t>
            </a:r>
            <a:r>
              <a:rPr lang="es-MX" sz="2400" i="1" dirty="0" smtClean="0"/>
              <a:t> local places of natural </a:t>
            </a:r>
            <a:r>
              <a:rPr lang="es-MX" sz="2400" i="1" dirty="0" err="1" smtClean="0"/>
              <a:t>wonders</a:t>
            </a:r>
            <a:r>
              <a:rPr lang="es-MX" sz="2400" i="1" dirty="0" smtClean="0"/>
              <a:t> and </a:t>
            </a:r>
            <a:r>
              <a:rPr lang="es-MX" sz="2400" i="1" dirty="0" err="1" smtClean="0"/>
              <a:t>become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involved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with</a:t>
            </a:r>
            <a:endParaRPr lang="es-MX" sz="2400" i="1" dirty="0" smtClean="0"/>
          </a:p>
          <a:p>
            <a:pPr marL="342900" indent="-342900"/>
            <a:r>
              <a:rPr lang="es-MX" sz="2400" i="1" dirty="0" smtClean="0"/>
              <a:t>civil </a:t>
            </a:r>
            <a:r>
              <a:rPr lang="es-MX" sz="2400" i="1" dirty="0" err="1" smtClean="0"/>
              <a:t>organizations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that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promote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the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protection</a:t>
            </a:r>
            <a:r>
              <a:rPr lang="es-MX" sz="2400" i="1" dirty="0" smtClean="0"/>
              <a:t> of </a:t>
            </a:r>
            <a:r>
              <a:rPr lang="es-MX" sz="2400" i="1" dirty="0" err="1" smtClean="0"/>
              <a:t>the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environment</a:t>
            </a:r>
            <a:endParaRPr lang="es-MX" sz="2400" i="1" dirty="0" smtClean="0"/>
          </a:p>
          <a:p>
            <a:pPr marL="342900" indent="-342900"/>
            <a:r>
              <a:rPr lang="es-MX" sz="2400" i="1" dirty="0" smtClean="0"/>
              <a:t>and </a:t>
            </a:r>
            <a:r>
              <a:rPr lang="es-MX" sz="2400" i="1" dirty="0" err="1" smtClean="0"/>
              <a:t>sustainable</a:t>
            </a:r>
            <a:r>
              <a:rPr lang="es-MX" sz="2400" i="1" dirty="0" smtClean="0"/>
              <a:t> </a:t>
            </a:r>
            <a:r>
              <a:rPr lang="es-MX" sz="2400" i="1" dirty="0" err="1" smtClean="0"/>
              <a:t>development</a:t>
            </a:r>
            <a:r>
              <a:rPr lang="es-MX" sz="2400" i="1" dirty="0" smtClean="0"/>
              <a:t>.</a:t>
            </a:r>
            <a:endParaRPr lang="es-MX" sz="2400" dirty="0"/>
          </a:p>
          <a:p>
            <a:r>
              <a:rPr lang="es-MX" sz="2400" dirty="0"/>
              <a:t> </a:t>
            </a:r>
          </a:p>
          <a:p>
            <a:r>
              <a:rPr lang="es-MX" sz="2400" dirty="0" smtClean="0"/>
              <a:t>.</a:t>
            </a:r>
            <a:endParaRPr lang="es-MX" sz="1600" dirty="0"/>
          </a:p>
          <a:p>
            <a:endParaRPr lang="es-MX" dirty="0"/>
          </a:p>
        </p:txBody>
      </p:sp>
      <p:sp>
        <p:nvSpPr>
          <p:cNvPr id="5" name="Rectangle 4"/>
          <p:cNvSpPr/>
          <p:nvPr/>
        </p:nvSpPr>
        <p:spPr>
          <a:xfrm>
            <a:off x="6291937" y="6596390"/>
            <a:ext cx="351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12</a:t>
            </a:r>
            <a:endParaRPr lang="es-MX" sz="1100" dirty="0"/>
          </a:p>
        </p:txBody>
      </p:sp>
    </p:spTree>
    <p:extLst>
      <p:ext uri="{BB962C8B-B14F-4D97-AF65-F5344CB8AC3E}">
        <p14:creationId xmlns="" xmlns:p14="http://schemas.microsoft.com/office/powerpoint/2010/main" val="313201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24" y="571480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8"/>
            </a:pPr>
            <a:r>
              <a:rPr lang="es-MX" sz="1600" b="1" i="1" dirty="0" smtClean="0"/>
              <a:t>“</a:t>
            </a:r>
            <a:r>
              <a:rPr lang="es-MX" sz="2000" b="1" i="1" dirty="0" err="1" smtClean="0"/>
              <a:t>Friends</a:t>
            </a:r>
            <a:r>
              <a:rPr lang="es-MX" sz="2000" b="1" i="1" dirty="0" smtClean="0"/>
              <a:t> of </a:t>
            </a:r>
            <a:r>
              <a:rPr lang="es-MX" sz="2000" b="1" i="1" dirty="0" err="1" smtClean="0"/>
              <a:t>the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culture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Circle</a:t>
            </a:r>
            <a:r>
              <a:rPr lang="es-MX" sz="2000" b="1" i="1" dirty="0" smtClean="0"/>
              <a:t>”</a:t>
            </a:r>
          </a:p>
          <a:p>
            <a:pPr marL="342900" indent="-342900"/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visit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museums</a:t>
            </a:r>
            <a:r>
              <a:rPr lang="es-MX" sz="2000" i="1" dirty="0" smtClean="0"/>
              <a:t> and </a:t>
            </a:r>
            <a:r>
              <a:rPr lang="es-MX" sz="2000" i="1" dirty="0" err="1" smtClean="0"/>
              <a:t>historical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sites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know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the</a:t>
            </a:r>
            <a:r>
              <a:rPr lang="es-MX" sz="2000" i="1" dirty="0" smtClean="0"/>
              <a:t> cultural </a:t>
            </a:r>
            <a:r>
              <a:rPr lang="es-MX" sz="2000" i="1" dirty="0" err="1" smtClean="0"/>
              <a:t>richness</a:t>
            </a:r>
            <a:r>
              <a:rPr lang="es-MX" sz="2000" i="1" dirty="0" smtClean="0"/>
              <a:t> of </a:t>
            </a:r>
            <a:r>
              <a:rPr lang="es-MX" sz="2000" i="1" dirty="0" err="1" smtClean="0"/>
              <a:t>the</a:t>
            </a:r>
            <a:endParaRPr lang="es-MX" sz="2000" i="1" dirty="0" smtClean="0"/>
          </a:p>
          <a:p>
            <a:pPr marL="342900" indent="-342900"/>
            <a:r>
              <a:rPr lang="es-MX" sz="2000" i="1" dirty="0" smtClean="0"/>
              <a:t>country.</a:t>
            </a:r>
            <a:endParaRPr lang="es-MX" sz="2000" dirty="0"/>
          </a:p>
          <a:p>
            <a:r>
              <a:rPr lang="es-MX" sz="2000" dirty="0"/>
              <a:t> </a:t>
            </a:r>
          </a:p>
          <a:p>
            <a:r>
              <a:rPr lang="es-MX" sz="2000" b="1" i="1" dirty="0" smtClean="0"/>
              <a:t>7</a:t>
            </a:r>
            <a:r>
              <a:rPr lang="es-MX" sz="2000" b="1" i="1" dirty="0"/>
              <a:t>.  </a:t>
            </a:r>
            <a:r>
              <a:rPr lang="es-MX" sz="2000" b="1" i="1" dirty="0" smtClean="0"/>
              <a:t>Center </a:t>
            </a:r>
            <a:r>
              <a:rPr lang="es-MX" sz="2000" b="1" i="1" dirty="0" err="1" smtClean="0"/>
              <a:t>for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consulting</a:t>
            </a:r>
            <a:r>
              <a:rPr lang="es-MX" sz="2000" b="1" i="1" dirty="0" smtClean="0"/>
              <a:t>  and </a:t>
            </a:r>
            <a:r>
              <a:rPr lang="es-MX" sz="2000" b="1" i="1" dirty="0" err="1" smtClean="0"/>
              <a:t>counseling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for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young</a:t>
            </a:r>
            <a:r>
              <a:rPr lang="es-MX" sz="2000" b="1" i="1" dirty="0" smtClean="0"/>
              <a:t> </a:t>
            </a:r>
            <a:r>
              <a:rPr lang="es-MX" sz="2000" b="1" i="1" dirty="0" err="1" smtClean="0"/>
              <a:t>professionals</a:t>
            </a:r>
            <a:r>
              <a:rPr lang="es-MX" sz="2000" b="1" i="1" dirty="0" smtClean="0"/>
              <a:t> </a:t>
            </a:r>
          </a:p>
          <a:p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support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the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development</a:t>
            </a:r>
            <a:r>
              <a:rPr lang="es-MX" sz="2000" i="1" dirty="0" smtClean="0"/>
              <a:t> of </a:t>
            </a:r>
            <a:r>
              <a:rPr lang="es-MX" sz="2000" i="1" dirty="0" err="1" smtClean="0"/>
              <a:t>young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professionals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start</a:t>
            </a:r>
            <a:r>
              <a:rPr lang="es-MX" sz="2000" i="1" dirty="0" smtClean="0"/>
              <a:t> new </a:t>
            </a:r>
            <a:r>
              <a:rPr lang="es-MX" sz="2000" i="1" dirty="0" err="1" smtClean="0"/>
              <a:t>companies</a:t>
            </a:r>
            <a:r>
              <a:rPr lang="es-MX" sz="2000" i="1" dirty="0" smtClean="0"/>
              <a:t>.</a:t>
            </a:r>
            <a:endParaRPr lang="es-MX" sz="2000" dirty="0"/>
          </a:p>
          <a:p>
            <a:r>
              <a:rPr lang="es-MX" sz="2000" dirty="0"/>
              <a:t> </a:t>
            </a:r>
          </a:p>
          <a:p>
            <a:r>
              <a:rPr lang="es-MX" sz="2000" dirty="0"/>
              <a:t> </a:t>
            </a:r>
          </a:p>
          <a:p>
            <a:pPr marL="342900" indent="-342900">
              <a:buAutoNum type="arabicPeriod" startAt="10"/>
            </a:pPr>
            <a:r>
              <a:rPr lang="es-MX" sz="2000" b="1" i="1" dirty="0" err="1" smtClean="0"/>
              <a:t>The</a:t>
            </a:r>
            <a:r>
              <a:rPr lang="es-MX" sz="2000" b="1" i="1" dirty="0" smtClean="0"/>
              <a:t> Film Club</a:t>
            </a:r>
          </a:p>
          <a:p>
            <a:pPr marL="342900" indent="-342900"/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watch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movies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to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analze</a:t>
            </a:r>
            <a:r>
              <a:rPr lang="es-MX" sz="2000" i="1" dirty="0" smtClean="0"/>
              <a:t> and </a:t>
            </a:r>
            <a:r>
              <a:rPr lang="es-MX" sz="2000" i="1" dirty="0" err="1" smtClean="0"/>
              <a:t>discuss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the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content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towards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reflexion</a:t>
            </a:r>
            <a:r>
              <a:rPr lang="es-MX" sz="2000" i="1" dirty="0" smtClean="0"/>
              <a:t> and </a:t>
            </a:r>
            <a:r>
              <a:rPr lang="es-MX" sz="2000" i="1" dirty="0" err="1" smtClean="0"/>
              <a:t>critical</a:t>
            </a:r>
            <a:endParaRPr lang="es-MX" sz="2000" i="1" dirty="0" smtClean="0"/>
          </a:p>
          <a:p>
            <a:pPr marL="342900" indent="-342900"/>
            <a:r>
              <a:rPr lang="es-MX" sz="2000" i="1" dirty="0" err="1" smtClean="0"/>
              <a:t>thinking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over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modern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or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historical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topics</a:t>
            </a:r>
            <a:r>
              <a:rPr lang="es-MX" sz="2000" i="1" dirty="0" smtClean="0"/>
              <a:t> </a:t>
            </a:r>
            <a:r>
              <a:rPr lang="es-MX" sz="2000" i="1" dirty="0" smtClean="0"/>
              <a:t> </a:t>
            </a:r>
            <a:r>
              <a:rPr lang="es-MX" sz="2000" i="1" dirty="0" smtClean="0"/>
              <a:t>of </a:t>
            </a:r>
            <a:r>
              <a:rPr lang="es-MX" sz="2000" i="1" dirty="0" err="1" smtClean="0"/>
              <a:t>their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interest</a:t>
            </a:r>
            <a:r>
              <a:rPr lang="es-MX" sz="2000" i="1" dirty="0" smtClean="0"/>
              <a:t> </a:t>
            </a:r>
            <a:r>
              <a:rPr lang="es-MX" sz="2000" i="1" dirty="0" smtClean="0"/>
              <a:t>.</a:t>
            </a:r>
            <a:endParaRPr lang="es-MX" sz="2000" dirty="0"/>
          </a:p>
          <a:p>
            <a:r>
              <a:rPr lang="es-MX" sz="2000" dirty="0"/>
              <a:t> </a:t>
            </a:r>
          </a:p>
          <a:p>
            <a:pPr marL="342900" indent="-342900">
              <a:buAutoNum type="arabicPeriod" startAt="11"/>
            </a:pPr>
            <a:r>
              <a:rPr lang="es-MX" sz="2000" b="1" i="1" dirty="0" err="1" smtClean="0"/>
              <a:t>Electronic</a:t>
            </a:r>
            <a:r>
              <a:rPr lang="es-MX" sz="2000" b="1" i="1" dirty="0" smtClean="0"/>
              <a:t> magazine: “Vida </a:t>
            </a:r>
            <a:r>
              <a:rPr lang="es-MX" sz="2000" b="1" i="1" dirty="0"/>
              <a:t>Plena</a:t>
            </a:r>
            <a:r>
              <a:rPr lang="es-MX" sz="2000" b="1" i="1" dirty="0" smtClean="0"/>
              <a:t>”</a:t>
            </a:r>
          </a:p>
          <a:p>
            <a:pPr marL="342900" indent="-342900"/>
            <a:r>
              <a:rPr lang="es-MX" sz="2000" dirty="0" err="1" smtClean="0"/>
              <a:t>To</a:t>
            </a:r>
            <a:r>
              <a:rPr lang="es-MX" sz="2000" dirty="0" smtClean="0"/>
              <a:t> produce </a:t>
            </a:r>
            <a:r>
              <a:rPr lang="es-MX" sz="2000" dirty="0" err="1" smtClean="0"/>
              <a:t>an</a:t>
            </a:r>
            <a:r>
              <a:rPr lang="es-MX" sz="2000" dirty="0" smtClean="0"/>
              <a:t> </a:t>
            </a:r>
            <a:r>
              <a:rPr lang="es-MX" sz="2000" dirty="0" err="1" smtClean="0"/>
              <a:t>electronic</a:t>
            </a:r>
            <a:r>
              <a:rPr lang="es-MX" sz="2000" dirty="0" smtClean="0"/>
              <a:t> magazine </a:t>
            </a:r>
            <a:r>
              <a:rPr lang="es-MX" sz="2000" dirty="0" err="1" smtClean="0"/>
              <a:t>with</a:t>
            </a:r>
            <a:r>
              <a:rPr lang="es-MX" sz="2000" dirty="0" smtClean="0"/>
              <a:t> </a:t>
            </a:r>
            <a:r>
              <a:rPr lang="es-MX" sz="2000" dirty="0" err="1" smtClean="0"/>
              <a:t>information</a:t>
            </a:r>
            <a:r>
              <a:rPr lang="es-MX" sz="2000" dirty="0" smtClean="0"/>
              <a:t>, notes, </a:t>
            </a:r>
            <a:r>
              <a:rPr lang="es-MX" sz="2000" dirty="0" err="1" smtClean="0"/>
              <a:t>relevant</a:t>
            </a:r>
            <a:r>
              <a:rPr lang="es-MX" sz="2000" dirty="0" smtClean="0"/>
              <a:t> </a:t>
            </a:r>
            <a:r>
              <a:rPr lang="es-MX" sz="2000" dirty="0" err="1" smtClean="0"/>
              <a:t>analysis</a:t>
            </a:r>
            <a:r>
              <a:rPr lang="es-MX" sz="2000" dirty="0" smtClean="0"/>
              <a:t> </a:t>
            </a:r>
            <a:r>
              <a:rPr lang="es-MX" sz="2000" dirty="0" err="1" smtClean="0"/>
              <a:t>for</a:t>
            </a:r>
            <a:endParaRPr lang="es-MX" sz="2000" dirty="0" smtClean="0"/>
          </a:p>
          <a:p>
            <a:pPr marL="342900" indent="-342900"/>
            <a:r>
              <a:rPr lang="es-MX" sz="2000" dirty="0" err="1" smtClean="0"/>
              <a:t>senior</a:t>
            </a:r>
            <a:r>
              <a:rPr lang="es-MX" sz="2000" dirty="0" smtClean="0"/>
              <a:t> </a:t>
            </a:r>
            <a:r>
              <a:rPr lang="es-MX" sz="2000" dirty="0" err="1" smtClean="0"/>
              <a:t>citizens</a:t>
            </a:r>
            <a:r>
              <a:rPr lang="es-MX" sz="2000" dirty="0" smtClean="0"/>
              <a:t>.</a:t>
            </a:r>
            <a:endParaRPr lang="es-MX" sz="2000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5" name="Rectangle 4"/>
          <p:cNvSpPr/>
          <p:nvPr/>
        </p:nvSpPr>
        <p:spPr>
          <a:xfrm>
            <a:off x="8143900" y="6215082"/>
            <a:ext cx="3513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13</a:t>
            </a:r>
            <a:endParaRPr lang="es-MX" sz="1100" dirty="0"/>
          </a:p>
        </p:txBody>
      </p:sp>
    </p:spTree>
    <p:extLst>
      <p:ext uri="{BB962C8B-B14F-4D97-AF65-F5344CB8AC3E}">
        <p14:creationId xmlns="" xmlns:p14="http://schemas.microsoft.com/office/powerpoint/2010/main" val="416566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3571868" y="428604"/>
            <a:ext cx="19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b="1" dirty="0" err="1" smtClean="0"/>
              <a:t>Justification</a:t>
            </a:r>
            <a:endParaRPr lang="es-MX" dirty="0"/>
          </a:p>
        </p:txBody>
      </p:sp>
      <p:sp>
        <p:nvSpPr>
          <p:cNvPr id="36" name="TextBox 35"/>
          <p:cNvSpPr txBox="1"/>
          <p:nvPr/>
        </p:nvSpPr>
        <p:spPr>
          <a:xfrm>
            <a:off x="215008" y="1285860"/>
            <a:ext cx="892899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600" dirty="0" smtClean="0"/>
              <a:t>The demographic profile of the Mexican society has changed over the last 30 years considering birth and aging. </a:t>
            </a:r>
          </a:p>
          <a:p>
            <a:pPr>
              <a:buFont typeface="Arial" pitchFamily="34" charset="0"/>
              <a:buChar char="•"/>
            </a:pPr>
            <a:r>
              <a:rPr lang="en-GB" sz="2600" dirty="0" smtClean="0"/>
              <a:t>The growth of the population was </a:t>
            </a:r>
            <a:r>
              <a:rPr lang="en-GB" sz="2600" i="1" dirty="0" smtClean="0"/>
              <a:t>3.4</a:t>
            </a:r>
            <a:r>
              <a:rPr lang="en-GB" sz="2600" dirty="0" smtClean="0"/>
              <a:t>, in 1960 but it decreased </a:t>
            </a:r>
            <a:r>
              <a:rPr lang="en-GB" sz="2600" dirty="0" smtClean="0"/>
              <a:t>up to </a:t>
            </a:r>
            <a:r>
              <a:rPr lang="en-GB" sz="2600" i="1" dirty="0" smtClean="0"/>
              <a:t>1.8</a:t>
            </a:r>
            <a:r>
              <a:rPr lang="en-GB" sz="2600" dirty="0" smtClean="0"/>
              <a:t> in 2012.</a:t>
            </a:r>
          </a:p>
          <a:p>
            <a:pPr>
              <a:buFont typeface="Arial" pitchFamily="34" charset="0"/>
              <a:buChar char="•"/>
            </a:pPr>
            <a:r>
              <a:rPr lang="en-GB" sz="2600" dirty="0" smtClean="0"/>
              <a:t>The life expectancy notably increased: In 1990 it used to be </a:t>
            </a:r>
            <a:r>
              <a:rPr lang="en-GB" sz="2600" i="1" dirty="0" smtClean="0"/>
              <a:t>70.6 </a:t>
            </a:r>
            <a:r>
              <a:rPr lang="en-GB" sz="2600" dirty="0" smtClean="0"/>
              <a:t>years and in 2010 it reached </a:t>
            </a:r>
            <a:r>
              <a:rPr lang="en-GB" sz="2600" i="1" dirty="0" smtClean="0"/>
              <a:t>75.6</a:t>
            </a:r>
            <a:r>
              <a:rPr lang="en-GB" sz="2600" dirty="0" smtClean="0"/>
              <a:t> years of age.</a:t>
            </a:r>
          </a:p>
          <a:p>
            <a:pPr>
              <a:buFont typeface="Arial" pitchFamily="34" charset="0"/>
              <a:buChar char="•"/>
            </a:pPr>
            <a:r>
              <a:rPr lang="en-GB" sz="2600" dirty="0" smtClean="0"/>
              <a:t>The aging of the population has become not only a demographic challenge but also a social one because it has an impact on the security systems, sanitary assistance and day care.</a:t>
            </a:r>
          </a:p>
          <a:p>
            <a:pPr>
              <a:buFont typeface="Arial" pitchFamily="34" charset="0"/>
              <a:buChar char="•"/>
            </a:pPr>
            <a:r>
              <a:rPr lang="en-GB" sz="2600" dirty="0" smtClean="0"/>
              <a:t>Life expectancy should go along with actions and programs that promote the quality of life by making senior citizens participate in our society.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/>
          </a:p>
          <a:p>
            <a:r>
              <a:rPr lang="en-GB" sz="1600" dirty="0" smtClean="0"/>
              <a:t> </a:t>
            </a:r>
            <a:endParaRPr lang="en-US" sz="1600" dirty="0" smtClean="0"/>
          </a:p>
          <a:p>
            <a:r>
              <a:rPr lang="es-MX" sz="1600" dirty="0"/>
              <a:t>  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6310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800" cap="none" dirty="0" smtClean="0"/>
              <a:t>Mexico: </a:t>
            </a:r>
            <a:r>
              <a:rPr lang="es-MX" sz="2800" cap="none" dirty="0" err="1" smtClean="0"/>
              <a:t>population</a:t>
            </a:r>
            <a:r>
              <a:rPr lang="es-MX" sz="2800" cap="none" dirty="0" smtClean="0"/>
              <a:t> </a:t>
            </a:r>
            <a:r>
              <a:rPr lang="es-MX" sz="2800" cap="none" dirty="0" err="1" smtClean="0"/>
              <a:t>over</a:t>
            </a:r>
            <a:r>
              <a:rPr lang="es-MX" sz="2800" cap="none" dirty="0" smtClean="0"/>
              <a:t> 60 </a:t>
            </a:r>
            <a:r>
              <a:rPr lang="es-MX" sz="2800" cap="none" dirty="0" err="1" smtClean="0"/>
              <a:t>years</a:t>
            </a:r>
            <a:r>
              <a:rPr lang="es-MX" sz="2800" cap="none" dirty="0" smtClean="0"/>
              <a:t> of </a:t>
            </a:r>
            <a:r>
              <a:rPr lang="es-MX" sz="2800" cap="none" dirty="0" err="1" smtClean="0"/>
              <a:t>age</a:t>
            </a:r>
            <a:r>
              <a:rPr lang="es-MX" sz="2800" cap="none" dirty="0" smtClean="0"/>
              <a:t> </a:t>
            </a:r>
            <a:r>
              <a:rPr lang="es-MX" sz="2800" dirty="0" smtClean="0"/>
              <a:t>(1950-2010)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1"/>
          <a:ext cx="8686800" cy="3803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804"/>
                <a:gridCol w="2143140"/>
                <a:gridCol w="2286016"/>
                <a:gridCol w="2990840"/>
              </a:tblGrid>
              <a:tr h="1089021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Population</a:t>
                      </a:r>
                      <a:r>
                        <a:rPr lang="es-MX" dirty="0" smtClean="0"/>
                        <a:t> of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dirty="0" smtClean="0"/>
                        <a:t>60 </a:t>
                      </a:r>
                      <a:r>
                        <a:rPr lang="es-MX" dirty="0" err="1" smtClean="0"/>
                        <a:t>years</a:t>
                      </a:r>
                      <a:r>
                        <a:rPr lang="es-MX" dirty="0" smtClean="0"/>
                        <a:t> of </a:t>
                      </a:r>
                      <a:r>
                        <a:rPr lang="es-MX" dirty="0" err="1" smtClean="0"/>
                        <a:t>age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or</a:t>
                      </a:r>
                      <a:r>
                        <a:rPr lang="es-MX" dirty="0" smtClean="0"/>
                        <a:t>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Percentage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over</a:t>
                      </a:r>
                      <a:r>
                        <a:rPr lang="es-MX" dirty="0" smtClean="0"/>
                        <a:t> total </a:t>
                      </a:r>
                      <a:r>
                        <a:rPr lang="es-MX" dirty="0" err="1" smtClean="0"/>
                        <a:t>population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1058422">
                <a:tc>
                  <a:txBody>
                    <a:bodyPr/>
                    <a:lstStyle/>
                    <a:p>
                      <a:r>
                        <a:rPr lang="es-MX" dirty="0" smtClean="0"/>
                        <a:t>1950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1 939 745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34 923 129</a:t>
                      </a:r>
                      <a:endParaRPr lang="en-US" dirty="0"/>
                    </a:p>
                  </a:txBody>
                  <a:tcPr/>
                </a:tc>
              </a:tr>
              <a:tr h="1058422">
                <a:tc>
                  <a:txBody>
                    <a:bodyPr/>
                    <a:lstStyle/>
                    <a:p>
                      <a:r>
                        <a:rPr lang="es-MX" dirty="0" smtClean="0"/>
                        <a:t>1990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4 988 158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81 249 645</a:t>
                      </a:r>
                      <a:endParaRPr lang="en-US" dirty="0"/>
                    </a:p>
                  </a:txBody>
                  <a:tcPr/>
                </a:tc>
              </a:tr>
              <a:tr h="597800">
                <a:tc>
                  <a:txBody>
                    <a:bodyPr/>
                    <a:lstStyle/>
                    <a:p>
                      <a:r>
                        <a:rPr lang="es-MX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10 955 379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112 336 538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85720" y="5357826"/>
            <a:ext cx="3048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err="1" smtClean="0"/>
              <a:t>Source</a:t>
            </a:r>
            <a:r>
              <a:rPr lang="es-MX" dirty="0" smtClean="0"/>
              <a:t>: </a:t>
            </a:r>
            <a:r>
              <a:rPr lang="es-MX" dirty="0" smtClean="0"/>
              <a:t>INEGI, </a:t>
            </a:r>
            <a:r>
              <a:rPr lang="es-MX" dirty="0" err="1" smtClean="0"/>
              <a:t>Census</a:t>
            </a:r>
            <a:r>
              <a:rPr lang="es-MX" dirty="0" smtClean="0"/>
              <a:t>, 2010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cap="none" dirty="0" err="1" smtClean="0"/>
              <a:t>J</a:t>
            </a:r>
            <a:r>
              <a:rPr lang="es-MX" cap="none" dirty="0" err="1" smtClean="0"/>
              <a:t>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MX" dirty="0" err="1" smtClean="0"/>
              <a:t>Senior</a:t>
            </a:r>
            <a:r>
              <a:rPr lang="es-MX" dirty="0" smtClean="0"/>
              <a:t> </a:t>
            </a:r>
            <a:r>
              <a:rPr lang="es-MX" dirty="0" err="1" smtClean="0"/>
              <a:t>citizens</a:t>
            </a:r>
            <a:r>
              <a:rPr lang="es-MX" dirty="0" smtClean="0"/>
              <a:t> </a:t>
            </a: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retired</a:t>
            </a:r>
            <a:r>
              <a:rPr lang="es-MX" dirty="0" smtClean="0"/>
              <a:t> </a:t>
            </a:r>
            <a:r>
              <a:rPr lang="es-MX" dirty="0" err="1" smtClean="0"/>
              <a:t>require</a:t>
            </a:r>
            <a:r>
              <a:rPr lang="es-MX" dirty="0" smtClean="0"/>
              <a:t> </a:t>
            </a:r>
            <a:r>
              <a:rPr lang="es-MX" dirty="0" err="1" smtClean="0"/>
              <a:t>options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keep</a:t>
            </a:r>
            <a:r>
              <a:rPr lang="es-MX" dirty="0" smtClean="0"/>
              <a:t> a social </a:t>
            </a:r>
            <a:r>
              <a:rPr lang="es-MX" dirty="0" err="1" smtClean="0"/>
              <a:t>interaction</a:t>
            </a:r>
            <a:r>
              <a:rPr lang="es-MX" dirty="0" smtClean="0"/>
              <a:t> so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dirty="0" err="1" smtClean="0"/>
              <a:t>feel</a:t>
            </a:r>
            <a:r>
              <a:rPr lang="es-MX" dirty="0" smtClean="0"/>
              <a:t> </a:t>
            </a:r>
            <a:r>
              <a:rPr lang="es-MX" dirty="0" err="1" smtClean="0"/>
              <a:t>productive</a:t>
            </a:r>
            <a:r>
              <a:rPr lang="es-MX" dirty="0" smtClean="0"/>
              <a:t>  and </a:t>
            </a:r>
            <a:r>
              <a:rPr lang="es-MX" dirty="0" err="1" smtClean="0"/>
              <a:t>increases</a:t>
            </a:r>
            <a:r>
              <a:rPr lang="es-MX" dirty="0" smtClean="0"/>
              <a:t> </a:t>
            </a:r>
            <a:r>
              <a:rPr lang="es-MX" dirty="0" err="1" smtClean="0"/>
              <a:t>their</a:t>
            </a:r>
            <a:r>
              <a:rPr lang="es-MX" dirty="0" smtClean="0"/>
              <a:t> </a:t>
            </a:r>
            <a:r>
              <a:rPr lang="es-MX" dirty="0" err="1" smtClean="0"/>
              <a:t>self-esteem</a:t>
            </a:r>
            <a:r>
              <a:rPr lang="es-MX" dirty="0" smtClean="0"/>
              <a:t> </a:t>
            </a:r>
            <a:r>
              <a:rPr lang="es-MX" dirty="0" smtClean="0"/>
              <a:t>and </a:t>
            </a:r>
            <a:r>
              <a:rPr lang="es-MX" dirty="0" err="1" smtClean="0"/>
              <a:t>independency</a:t>
            </a:r>
            <a:r>
              <a:rPr lang="es-MX" dirty="0" smtClean="0"/>
              <a:t> (</a:t>
            </a:r>
            <a:r>
              <a:rPr lang="es-MX" i="1" dirty="0" smtClean="0"/>
              <a:t>Programa </a:t>
            </a:r>
            <a:r>
              <a:rPr lang="es-MX" i="1" dirty="0" smtClean="0"/>
              <a:t>de atención al adulto mayor, </a:t>
            </a:r>
            <a:r>
              <a:rPr lang="es-MX" dirty="0" smtClean="0"/>
              <a:t>Consejo de Desarrollo Social: 29</a:t>
            </a:r>
            <a:r>
              <a:rPr lang="es-MX" dirty="0" smtClean="0"/>
              <a:t>).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According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2010 </a:t>
            </a:r>
            <a:r>
              <a:rPr lang="es-MX" dirty="0" err="1" smtClean="0"/>
              <a:t>Population</a:t>
            </a:r>
            <a:r>
              <a:rPr lang="es-MX" dirty="0" smtClean="0"/>
              <a:t> </a:t>
            </a:r>
            <a:r>
              <a:rPr lang="es-MX" dirty="0" err="1" smtClean="0"/>
              <a:t>Census</a:t>
            </a:r>
            <a:r>
              <a:rPr lang="es-MX" dirty="0" smtClean="0"/>
              <a:t>, in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State</a:t>
            </a:r>
            <a:r>
              <a:rPr lang="es-MX" dirty="0" smtClean="0"/>
              <a:t> of Nuevo Leon (</a:t>
            </a:r>
            <a:r>
              <a:rPr lang="es-MX" dirty="0" err="1" smtClean="0"/>
              <a:t>where</a:t>
            </a:r>
            <a:r>
              <a:rPr lang="es-MX" dirty="0" smtClean="0"/>
              <a:t> Monterrey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part</a:t>
            </a:r>
            <a:r>
              <a:rPr lang="es-MX" dirty="0" smtClean="0"/>
              <a:t> of), 7%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population</a:t>
            </a:r>
            <a:r>
              <a:rPr lang="es-MX" dirty="0" smtClean="0"/>
              <a:t> (270 000 </a:t>
            </a:r>
            <a:r>
              <a:rPr lang="es-MX" dirty="0" err="1" smtClean="0"/>
              <a:t>inhabitants</a:t>
            </a:r>
            <a:r>
              <a:rPr lang="es-MX" dirty="0" smtClean="0"/>
              <a:t>) </a:t>
            </a:r>
            <a:r>
              <a:rPr lang="es-MX" dirty="0" err="1" smtClean="0"/>
              <a:t>were</a:t>
            </a:r>
            <a:r>
              <a:rPr lang="es-MX" dirty="0" smtClean="0"/>
              <a:t> 60 </a:t>
            </a:r>
            <a:r>
              <a:rPr lang="es-MX" dirty="0" err="1" smtClean="0"/>
              <a:t>years</a:t>
            </a:r>
            <a:r>
              <a:rPr lang="es-MX" dirty="0" smtClean="0"/>
              <a:t> of </a:t>
            </a:r>
            <a:r>
              <a:rPr lang="es-MX" dirty="0" err="1" smtClean="0"/>
              <a:t>age</a:t>
            </a:r>
            <a:r>
              <a:rPr lang="es-MX" dirty="0" smtClean="0"/>
              <a:t>.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tendency</a:t>
            </a:r>
            <a:r>
              <a:rPr lang="es-MX" dirty="0" smtClean="0"/>
              <a:t> </a:t>
            </a:r>
            <a:r>
              <a:rPr lang="es-MX" dirty="0" err="1" smtClean="0"/>
              <a:t>suggests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2030 </a:t>
            </a:r>
            <a:r>
              <a:rPr lang="es-MX" dirty="0" err="1" smtClean="0"/>
              <a:t>senior</a:t>
            </a:r>
            <a:r>
              <a:rPr lang="es-MX" dirty="0" smtClean="0"/>
              <a:t> </a:t>
            </a:r>
            <a:r>
              <a:rPr lang="es-MX" dirty="0" err="1" smtClean="0"/>
              <a:t>citizens</a:t>
            </a:r>
            <a:r>
              <a:rPr lang="es-MX" dirty="0" smtClean="0"/>
              <a:t> </a:t>
            </a:r>
            <a:r>
              <a:rPr lang="es-MX" dirty="0" err="1" smtClean="0"/>
              <a:t>will</a:t>
            </a:r>
            <a:r>
              <a:rPr lang="es-MX" dirty="0" smtClean="0"/>
              <a:t> </a:t>
            </a:r>
            <a:r>
              <a:rPr lang="es-MX" dirty="0" err="1" smtClean="0"/>
              <a:t>reach</a:t>
            </a:r>
            <a:r>
              <a:rPr lang="es-MX" dirty="0" smtClean="0"/>
              <a:t> 18% </a:t>
            </a:r>
            <a:r>
              <a:rPr lang="es-MX" dirty="0" err="1" smtClean="0"/>
              <a:t>percent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population</a:t>
            </a:r>
            <a:r>
              <a:rPr lang="es-MX" dirty="0" smtClean="0"/>
              <a:t> of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which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aproximately</a:t>
            </a:r>
            <a:r>
              <a:rPr lang="es-MX" dirty="0" smtClean="0"/>
              <a:t> </a:t>
            </a:r>
            <a:r>
              <a:rPr lang="es-MX" dirty="0" err="1" smtClean="0"/>
              <a:t>one</a:t>
            </a:r>
            <a:r>
              <a:rPr lang="es-MX" dirty="0" smtClean="0"/>
              <a:t> </a:t>
            </a:r>
            <a:r>
              <a:rPr lang="es-MX" dirty="0" err="1" smtClean="0"/>
              <a:t>million</a:t>
            </a:r>
            <a:r>
              <a:rPr lang="es-MX" dirty="0" smtClean="0"/>
              <a:t> </a:t>
            </a:r>
            <a:r>
              <a:rPr lang="es-MX" dirty="0" err="1" smtClean="0"/>
              <a:t>people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same</a:t>
            </a:r>
            <a:r>
              <a:rPr lang="es-MX" dirty="0" smtClean="0"/>
              <a:t> </a:t>
            </a:r>
            <a:r>
              <a:rPr lang="es-MX" dirty="0" err="1" smtClean="0"/>
              <a:t>census</a:t>
            </a:r>
            <a:r>
              <a:rPr lang="es-MX" dirty="0" smtClean="0"/>
              <a:t> </a:t>
            </a:r>
            <a:r>
              <a:rPr lang="es-MX" dirty="0" err="1" smtClean="0"/>
              <a:t>revealed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3.3.% (3,873 </a:t>
            </a:r>
            <a:r>
              <a:rPr lang="es-MX" dirty="0" err="1" smtClean="0"/>
              <a:t>people</a:t>
            </a:r>
            <a:r>
              <a:rPr lang="es-MX" dirty="0" smtClean="0"/>
              <a:t>) </a:t>
            </a:r>
            <a:r>
              <a:rPr lang="es-MX" dirty="0" err="1" smtClean="0"/>
              <a:t>had</a:t>
            </a:r>
            <a:r>
              <a:rPr lang="es-MX" dirty="0" smtClean="0"/>
              <a:t> </a:t>
            </a:r>
            <a:r>
              <a:rPr lang="es-MX" dirty="0" err="1" smtClean="0"/>
              <a:t>professional</a:t>
            </a:r>
            <a:r>
              <a:rPr lang="es-MX" dirty="0" smtClean="0"/>
              <a:t> </a:t>
            </a:r>
            <a:r>
              <a:rPr lang="es-MX" dirty="0" err="1" smtClean="0"/>
              <a:t>studies</a:t>
            </a:r>
            <a:r>
              <a:rPr lang="es-MX" dirty="0" smtClean="0"/>
              <a:t>, and a 0.7% (389 </a:t>
            </a:r>
            <a:r>
              <a:rPr lang="es-MX" dirty="0" err="1" smtClean="0"/>
              <a:t>people</a:t>
            </a:r>
            <a:r>
              <a:rPr lang="es-MX" dirty="0" smtClean="0"/>
              <a:t>)  </a:t>
            </a:r>
            <a:r>
              <a:rPr lang="es-MX" dirty="0" err="1" smtClean="0"/>
              <a:t>had</a:t>
            </a:r>
            <a:r>
              <a:rPr lang="es-MX" dirty="0" smtClean="0"/>
              <a:t> </a:t>
            </a:r>
            <a:r>
              <a:rPr lang="es-MX" dirty="0" err="1" smtClean="0"/>
              <a:t>graduate</a:t>
            </a:r>
            <a:r>
              <a:rPr lang="es-MX" dirty="0" smtClean="0"/>
              <a:t> </a:t>
            </a:r>
            <a:r>
              <a:rPr lang="es-MX" dirty="0" err="1" smtClean="0"/>
              <a:t>studies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cap="none" dirty="0" err="1" smtClean="0"/>
              <a:t>J</a:t>
            </a:r>
            <a:r>
              <a:rPr lang="es-MX" cap="none" dirty="0" err="1" smtClean="0"/>
              <a:t>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MX" dirty="0" err="1" smtClean="0"/>
              <a:t>Those</a:t>
            </a:r>
            <a:r>
              <a:rPr lang="es-MX" dirty="0" smtClean="0"/>
              <a:t> </a:t>
            </a:r>
            <a:r>
              <a:rPr lang="es-MX" dirty="0" err="1" smtClean="0"/>
              <a:t>people</a:t>
            </a:r>
            <a:r>
              <a:rPr lang="es-MX" dirty="0" smtClean="0"/>
              <a:t> </a:t>
            </a: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professional</a:t>
            </a:r>
            <a:r>
              <a:rPr lang="es-MX" dirty="0" smtClean="0"/>
              <a:t> </a:t>
            </a:r>
            <a:r>
              <a:rPr lang="es-MX" dirty="0" err="1" smtClean="0"/>
              <a:t>studies</a:t>
            </a:r>
            <a:r>
              <a:rPr lang="es-MX" dirty="0" smtClean="0"/>
              <a:t> </a:t>
            </a:r>
            <a:r>
              <a:rPr lang="es-MX" dirty="0" err="1" smtClean="0"/>
              <a:t>might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intterested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continue</a:t>
            </a:r>
            <a:r>
              <a:rPr lang="es-MX" dirty="0" smtClean="0"/>
              <a:t> </a:t>
            </a:r>
            <a:r>
              <a:rPr lang="es-MX" dirty="0" err="1" smtClean="0"/>
              <a:t>their</a:t>
            </a:r>
            <a:r>
              <a:rPr lang="es-MX" dirty="0" smtClean="0"/>
              <a:t> personal and </a:t>
            </a:r>
            <a:r>
              <a:rPr lang="es-MX" dirty="0" err="1" smtClean="0"/>
              <a:t>professional</a:t>
            </a:r>
            <a:r>
              <a:rPr lang="es-MX" dirty="0" smtClean="0"/>
              <a:t> </a:t>
            </a:r>
            <a:r>
              <a:rPr lang="es-MX" dirty="0" err="1" smtClean="0"/>
              <a:t>life</a:t>
            </a:r>
            <a:r>
              <a:rPr lang="es-MX" dirty="0" smtClean="0"/>
              <a:t> in a general </a:t>
            </a:r>
            <a:r>
              <a:rPr lang="es-MX" dirty="0" err="1" smtClean="0"/>
              <a:t>way</a:t>
            </a:r>
            <a:r>
              <a:rPr lang="es-MX" dirty="0" smtClean="0"/>
              <a:t>.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fact</a:t>
            </a:r>
            <a:r>
              <a:rPr lang="es-MX" dirty="0" smtClean="0"/>
              <a:t> leads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proposal</a:t>
            </a:r>
            <a:r>
              <a:rPr lang="es-MX" dirty="0" smtClean="0"/>
              <a:t> of a Center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adult</a:t>
            </a:r>
            <a:r>
              <a:rPr lang="es-MX" dirty="0" smtClean="0"/>
              <a:t> </a:t>
            </a:r>
            <a:r>
              <a:rPr lang="es-MX" dirty="0" err="1" smtClean="0"/>
              <a:t>learning</a:t>
            </a:r>
            <a:r>
              <a:rPr lang="es-MX" dirty="0" smtClean="0"/>
              <a:t> in Tecnologico de Monterrey, Monterrey, Campus.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interest</a:t>
            </a:r>
            <a:r>
              <a:rPr lang="es-MX" dirty="0" smtClean="0"/>
              <a:t> in </a:t>
            </a:r>
            <a:r>
              <a:rPr lang="es-MX" dirty="0" err="1" smtClean="0"/>
              <a:t>senior</a:t>
            </a:r>
            <a:r>
              <a:rPr lang="es-MX" dirty="0" smtClean="0"/>
              <a:t> </a:t>
            </a:r>
            <a:r>
              <a:rPr lang="es-MX" dirty="0" err="1" smtClean="0"/>
              <a:t>citizens</a:t>
            </a:r>
            <a:r>
              <a:rPr lang="es-MX" dirty="0" smtClean="0"/>
              <a:t> has </a:t>
            </a:r>
            <a:r>
              <a:rPr lang="es-MX" dirty="0" err="1" smtClean="0"/>
              <a:t>increased</a:t>
            </a:r>
            <a:r>
              <a:rPr lang="es-MX" dirty="0" smtClean="0"/>
              <a:t>. </a:t>
            </a:r>
            <a:r>
              <a:rPr lang="es-MX" dirty="0" err="1" smtClean="0"/>
              <a:t>Some</a:t>
            </a:r>
            <a:r>
              <a:rPr lang="es-MX" dirty="0" smtClean="0"/>
              <a:t> </a:t>
            </a:r>
            <a:r>
              <a:rPr lang="es-MX" dirty="0" err="1" smtClean="0"/>
              <a:t>educational</a:t>
            </a:r>
            <a:r>
              <a:rPr lang="es-MX" dirty="0" smtClean="0"/>
              <a:t> </a:t>
            </a:r>
            <a:r>
              <a:rPr lang="es-MX" dirty="0" err="1" smtClean="0"/>
              <a:t>institutions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Monterrey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developed</a:t>
            </a:r>
            <a:r>
              <a:rPr lang="es-MX" dirty="0" smtClean="0"/>
              <a:t> </a:t>
            </a:r>
            <a:r>
              <a:rPr lang="es-MX" dirty="0" err="1" smtClean="0"/>
              <a:t>proposals</a:t>
            </a:r>
            <a:r>
              <a:rPr lang="es-MX" dirty="0" smtClean="0"/>
              <a:t> and </a:t>
            </a:r>
            <a:r>
              <a:rPr lang="es-MX" dirty="0" err="1" smtClean="0"/>
              <a:t>programs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group</a:t>
            </a:r>
            <a:r>
              <a:rPr lang="es-MX" dirty="0" smtClean="0"/>
              <a:t>; </a:t>
            </a:r>
            <a:r>
              <a:rPr lang="es-MX" dirty="0" err="1" smtClean="0"/>
              <a:t>such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case of </a:t>
            </a:r>
            <a:r>
              <a:rPr lang="es-MX" dirty="0" err="1" smtClean="0"/>
              <a:t>public</a:t>
            </a:r>
            <a:r>
              <a:rPr lang="es-MX" dirty="0" smtClean="0"/>
              <a:t> and </a:t>
            </a:r>
            <a:r>
              <a:rPr lang="es-MX" dirty="0" err="1" smtClean="0"/>
              <a:t>private</a:t>
            </a:r>
            <a:r>
              <a:rPr lang="es-MX" dirty="0" smtClean="0"/>
              <a:t> </a:t>
            </a:r>
            <a:r>
              <a:rPr lang="es-MX" dirty="0" err="1" smtClean="0"/>
              <a:t>universities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offer</a:t>
            </a:r>
            <a:r>
              <a:rPr lang="es-MX" dirty="0" smtClean="0"/>
              <a:t> </a:t>
            </a:r>
            <a:r>
              <a:rPr lang="es-MX" dirty="0" err="1" smtClean="0"/>
              <a:t>programs</a:t>
            </a:r>
            <a:r>
              <a:rPr lang="es-MX" dirty="0" smtClean="0"/>
              <a:t> </a:t>
            </a:r>
            <a:r>
              <a:rPr lang="es-MX" dirty="0" err="1" smtClean="0"/>
              <a:t>focused</a:t>
            </a:r>
            <a:r>
              <a:rPr lang="es-MX" dirty="0" smtClean="0"/>
              <a:t> </a:t>
            </a:r>
            <a:r>
              <a:rPr lang="es-MX" dirty="0" err="1" smtClean="0"/>
              <a:t>on</a:t>
            </a:r>
            <a:r>
              <a:rPr lang="es-MX" dirty="0" smtClean="0"/>
              <a:t> diploma </a:t>
            </a:r>
            <a:r>
              <a:rPr lang="es-MX" dirty="0" err="1" smtClean="0"/>
              <a:t>courses</a:t>
            </a:r>
            <a:r>
              <a:rPr lang="es-MX" dirty="0" smtClean="0"/>
              <a:t> and </a:t>
            </a:r>
            <a:r>
              <a:rPr lang="es-MX" dirty="0" err="1" smtClean="0"/>
              <a:t>some</a:t>
            </a:r>
            <a:r>
              <a:rPr lang="es-MX" dirty="0" smtClean="0"/>
              <a:t> </a:t>
            </a:r>
            <a:r>
              <a:rPr lang="es-MX" dirty="0" err="1" smtClean="0"/>
              <a:t>health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proposal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an</a:t>
            </a:r>
            <a:r>
              <a:rPr lang="es-MX" dirty="0" smtClean="0"/>
              <a:t> </a:t>
            </a:r>
            <a:r>
              <a:rPr lang="es-MX" dirty="0" err="1" smtClean="0"/>
              <a:t>integrated</a:t>
            </a:r>
            <a:r>
              <a:rPr lang="es-MX" dirty="0" smtClean="0"/>
              <a:t> </a:t>
            </a:r>
            <a:r>
              <a:rPr lang="es-MX" dirty="0" err="1" smtClean="0"/>
              <a:t>program</a:t>
            </a:r>
            <a:r>
              <a:rPr lang="es-MX" dirty="0" smtClean="0"/>
              <a:t> </a:t>
            </a:r>
            <a:r>
              <a:rPr lang="es-MX" dirty="0" err="1" smtClean="0"/>
              <a:t>because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includes</a:t>
            </a:r>
            <a:r>
              <a:rPr lang="es-MX" dirty="0" smtClean="0"/>
              <a:t> </a:t>
            </a:r>
            <a:r>
              <a:rPr lang="es-MX" dirty="0" err="1" smtClean="0"/>
              <a:t>updating</a:t>
            </a:r>
            <a:r>
              <a:rPr lang="es-MX" dirty="0" smtClean="0"/>
              <a:t> </a:t>
            </a:r>
            <a:r>
              <a:rPr lang="es-MX" dirty="0" err="1" smtClean="0"/>
              <a:t>academic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, </a:t>
            </a:r>
            <a:r>
              <a:rPr lang="es-MX" dirty="0" err="1" smtClean="0"/>
              <a:t>human</a:t>
            </a:r>
            <a:r>
              <a:rPr lang="es-MX" dirty="0" smtClean="0"/>
              <a:t> </a:t>
            </a:r>
            <a:r>
              <a:rPr lang="es-MX" dirty="0" err="1" smtClean="0"/>
              <a:t>development</a:t>
            </a:r>
            <a:r>
              <a:rPr lang="es-MX" dirty="0" smtClean="0"/>
              <a:t> </a:t>
            </a:r>
            <a:r>
              <a:rPr lang="es-MX" dirty="0" err="1" smtClean="0"/>
              <a:t>programs</a:t>
            </a:r>
            <a:r>
              <a:rPr lang="es-MX" dirty="0" smtClean="0"/>
              <a:t>, </a:t>
            </a:r>
            <a:r>
              <a:rPr lang="es-MX" dirty="0" err="1" smtClean="0"/>
              <a:t>health</a:t>
            </a:r>
            <a:r>
              <a:rPr lang="es-MX" dirty="0" smtClean="0"/>
              <a:t> and social </a:t>
            </a:r>
            <a:r>
              <a:rPr lang="es-MX" dirty="0" err="1" smtClean="0"/>
              <a:t>participation</a:t>
            </a:r>
            <a:r>
              <a:rPr lang="es-MX" dirty="0" smtClean="0"/>
              <a:t>.</a:t>
            </a:r>
          </a:p>
          <a:p>
            <a:pPr>
              <a:buNone/>
            </a:pPr>
            <a:endParaRPr lang="es-MX" dirty="0" smtClean="0"/>
          </a:p>
          <a:p>
            <a:pPr>
              <a:buFont typeface="Arial" pitchFamily="34" charset="0"/>
              <a:buChar char="•"/>
            </a:pPr>
            <a:endParaRPr lang="es-MX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cap="none" dirty="0" err="1" smtClean="0"/>
              <a:t>P</a:t>
            </a:r>
            <a:r>
              <a:rPr lang="es-MX" cap="none" dirty="0" err="1" smtClean="0"/>
              <a:t>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err="1" smtClean="0"/>
              <a:t>The</a:t>
            </a:r>
            <a:r>
              <a:rPr lang="es-MX" i="1" dirty="0" smtClean="0"/>
              <a:t> Center </a:t>
            </a:r>
            <a:r>
              <a:rPr lang="es-MX" i="1" dirty="0" err="1" smtClean="0"/>
              <a:t>for</a:t>
            </a:r>
            <a:r>
              <a:rPr lang="es-MX" i="1" dirty="0" smtClean="0"/>
              <a:t> </a:t>
            </a:r>
            <a:r>
              <a:rPr lang="es-MX" i="1" dirty="0" err="1" smtClean="0"/>
              <a:t>adult</a:t>
            </a:r>
            <a:r>
              <a:rPr lang="es-MX" i="1" dirty="0" smtClean="0"/>
              <a:t> </a:t>
            </a:r>
            <a:r>
              <a:rPr lang="es-MX" i="1" dirty="0" err="1" smtClean="0"/>
              <a:t>learning</a:t>
            </a:r>
            <a:r>
              <a:rPr lang="es-MX" i="1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a place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gives</a:t>
            </a:r>
            <a:r>
              <a:rPr lang="es-MX" dirty="0" smtClean="0"/>
              <a:t> </a:t>
            </a:r>
            <a:r>
              <a:rPr lang="es-MX" dirty="0" err="1" smtClean="0"/>
              <a:t>adults</a:t>
            </a:r>
            <a:r>
              <a:rPr lang="es-MX" dirty="0" smtClean="0"/>
              <a:t> and </a:t>
            </a:r>
            <a:r>
              <a:rPr lang="es-MX" dirty="0" err="1" smtClean="0"/>
              <a:t>senior</a:t>
            </a:r>
            <a:r>
              <a:rPr lang="es-MX" dirty="0" smtClean="0"/>
              <a:t> </a:t>
            </a:r>
            <a:r>
              <a:rPr lang="es-MX" dirty="0" err="1" smtClean="0"/>
              <a:t>citizens</a:t>
            </a:r>
            <a:r>
              <a:rPr lang="es-MX" dirty="0" smtClean="0"/>
              <a:t> </a:t>
            </a: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some</a:t>
            </a:r>
            <a:r>
              <a:rPr lang="es-MX" dirty="0" smtClean="0"/>
              <a:t> </a:t>
            </a:r>
            <a:r>
              <a:rPr lang="es-MX" dirty="0" err="1" smtClean="0"/>
              <a:t>professional</a:t>
            </a:r>
            <a:r>
              <a:rPr lang="es-MX" dirty="0" smtClean="0"/>
              <a:t> </a:t>
            </a:r>
            <a:r>
              <a:rPr lang="es-MX" dirty="0" err="1" smtClean="0"/>
              <a:t>background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opportunity</a:t>
            </a:r>
            <a:r>
              <a:rPr lang="es-MX" dirty="0" smtClean="0"/>
              <a:t> of </a:t>
            </a:r>
            <a:r>
              <a:rPr lang="es-MX" dirty="0" err="1" smtClean="0"/>
              <a:t>an</a:t>
            </a:r>
            <a:r>
              <a:rPr lang="es-MX" dirty="0" smtClean="0"/>
              <a:t> integral </a:t>
            </a:r>
            <a:r>
              <a:rPr lang="es-MX" dirty="0" err="1" smtClean="0"/>
              <a:t>development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will</a:t>
            </a:r>
            <a:r>
              <a:rPr lang="es-MX" dirty="0" smtClean="0"/>
              <a:t> </a:t>
            </a:r>
            <a:r>
              <a:rPr lang="es-MX" dirty="0" err="1" smtClean="0"/>
              <a:t>offer</a:t>
            </a:r>
            <a:r>
              <a:rPr lang="es-MX" dirty="0" smtClean="0"/>
              <a:t> training </a:t>
            </a:r>
            <a:r>
              <a:rPr lang="es-MX" dirty="0" err="1" smtClean="0"/>
              <a:t>prgrams</a:t>
            </a:r>
            <a:r>
              <a:rPr lang="es-MX" dirty="0" smtClean="0"/>
              <a:t>, intelectual </a:t>
            </a:r>
            <a:r>
              <a:rPr lang="es-MX" dirty="0" err="1" smtClean="0"/>
              <a:t>development</a:t>
            </a:r>
            <a:r>
              <a:rPr lang="es-MX" dirty="0" smtClean="0"/>
              <a:t>, </a:t>
            </a:r>
            <a:r>
              <a:rPr lang="es-MX" dirty="0" err="1" smtClean="0"/>
              <a:t>artistic</a:t>
            </a:r>
            <a:r>
              <a:rPr lang="es-MX" dirty="0" smtClean="0"/>
              <a:t> and cultural </a:t>
            </a:r>
            <a:r>
              <a:rPr lang="es-MX" dirty="0" err="1" smtClean="0"/>
              <a:t>activities</a:t>
            </a:r>
            <a:r>
              <a:rPr lang="es-MX" dirty="0" smtClean="0"/>
              <a:t>, </a:t>
            </a:r>
            <a:r>
              <a:rPr lang="es-MX" dirty="0" err="1" smtClean="0"/>
              <a:t>memory</a:t>
            </a:r>
            <a:r>
              <a:rPr lang="es-MX" dirty="0" smtClean="0"/>
              <a:t> </a:t>
            </a:r>
            <a:r>
              <a:rPr lang="es-MX" dirty="0" err="1" smtClean="0"/>
              <a:t>recovery</a:t>
            </a:r>
            <a:r>
              <a:rPr lang="es-MX" dirty="0" smtClean="0"/>
              <a:t>, </a:t>
            </a:r>
            <a:r>
              <a:rPr lang="es-MX" dirty="0" err="1" smtClean="0"/>
              <a:t>nutrition</a:t>
            </a:r>
            <a:r>
              <a:rPr lang="es-MX" dirty="0" smtClean="0"/>
              <a:t>, and </a:t>
            </a:r>
            <a:r>
              <a:rPr lang="es-MX" dirty="0" err="1" smtClean="0"/>
              <a:t>physical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MX" dirty="0" err="1" smtClean="0"/>
              <a:t>Professors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Tecnologico de Monterrey </a:t>
            </a:r>
            <a:r>
              <a:rPr lang="es-MX" dirty="0" err="1" smtClean="0"/>
              <a:t>will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involved</a:t>
            </a:r>
            <a:r>
              <a:rPr lang="es-MX" dirty="0" smtClean="0"/>
              <a:t> in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program</a:t>
            </a:r>
            <a:r>
              <a:rPr lang="es-MX" dirty="0" smtClean="0"/>
              <a:t> as </a:t>
            </a:r>
            <a:r>
              <a:rPr lang="es-MX" dirty="0" err="1" smtClean="0"/>
              <a:t>well</a:t>
            </a:r>
            <a:r>
              <a:rPr lang="es-MX" dirty="0" smtClean="0"/>
              <a:t> as </a:t>
            </a:r>
            <a:r>
              <a:rPr lang="es-MX" dirty="0" err="1" smtClean="0"/>
              <a:t>some</a:t>
            </a:r>
            <a:r>
              <a:rPr lang="es-MX" dirty="0" smtClean="0"/>
              <a:t> </a:t>
            </a:r>
            <a:r>
              <a:rPr lang="es-MX" dirty="0" err="1" smtClean="0"/>
              <a:t>other</a:t>
            </a:r>
            <a:r>
              <a:rPr lang="es-MX" dirty="0" smtClean="0"/>
              <a:t> </a:t>
            </a:r>
            <a:r>
              <a:rPr lang="es-MX" dirty="0" err="1" smtClean="0"/>
              <a:t>areas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institute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are </a:t>
            </a:r>
            <a:r>
              <a:rPr lang="es-MX" dirty="0" err="1" smtClean="0"/>
              <a:t>engaged</a:t>
            </a:r>
            <a:r>
              <a:rPr lang="es-MX" dirty="0" smtClean="0"/>
              <a:t> in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community´s</a:t>
            </a:r>
            <a:r>
              <a:rPr lang="es-MX" dirty="0" smtClean="0"/>
              <a:t> </a:t>
            </a:r>
            <a:r>
              <a:rPr lang="es-MX" dirty="0" err="1" smtClean="0"/>
              <a:t>well</a:t>
            </a:r>
            <a:r>
              <a:rPr lang="es-MX" dirty="0" smtClean="0"/>
              <a:t> </a:t>
            </a:r>
            <a:r>
              <a:rPr lang="es-MX" dirty="0" err="1" smtClean="0"/>
              <a:t>being</a:t>
            </a:r>
            <a:r>
              <a:rPr lang="es-MX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endParaRPr lang="es-MX" dirty="0" smtClean="0"/>
          </a:p>
          <a:p>
            <a:pPr>
              <a:buFont typeface="Arial" pitchFamily="34" charset="0"/>
              <a:buChar char="•"/>
            </a:pPr>
            <a:endParaRPr lang="es-MX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0364" y="214290"/>
            <a:ext cx="24147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err="1" smtClean="0"/>
              <a:t>Objectives</a:t>
            </a:r>
            <a:endParaRPr lang="es-MX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55715069"/>
              </p:ext>
            </p:extLst>
          </p:nvPr>
        </p:nvGraphicFramePr>
        <p:xfrm>
          <a:off x="428596" y="857232"/>
          <a:ext cx="6641876" cy="5625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533"/>
                <a:gridCol w="6372943"/>
                <a:gridCol w="25400"/>
              </a:tblGrid>
              <a:tr h="825484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s-MX" sz="600" dirty="0">
                          <a:effectLst/>
                        </a:rPr>
                        <a:t> </a:t>
                      </a:r>
                      <a:endParaRPr lang="es-MX" sz="1000" dirty="0">
                        <a:effectLst/>
                      </a:endParaRP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spc="5" dirty="0">
                          <a:effectLst/>
                        </a:rPr>
                        <a:t>1.</a:t>
                      </a:r>
                      <a:endParaRPr lang="es-MX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 marR="292100">
                        <a:lnSpc>
                          <a:spcPct val="103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s-MX" sz="2000" dirty="0" err="1" smtClean="0">
                          <a:effectLst/>
                        </a:rPr>
                        <a:t>To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develop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programs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that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enhance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the</a:t>
                      </a:r>
                      <a:r>
                        <a:rPr lang="es-MX" sz="2000" dirty="0" smtClean="0">
                          <a:effectLst/>
                        </a:rPr>
                        <a:t> integral </a:t>
                      </a:r>
                      <a:r>
                        <a:rPr lang="es-MX" sz="2000" dirty="0" err="1" smtClean="0">
                          <a:effectLst/>
                        </a:rPr>
                        <a:t>development</a:t>
                      </a:r>
                      <a:r>
                        <a:rPr lang="es-MX" sz="2000" dirty="0" smtClean="0">
                          <a:effectLst/>
                        </a:rPr>
                        <a:t> of </a:t>
                      </a:r>
                      <a:r>
                        <a:rPr lang="es-MX" sz="2000" dirty="0" err="1" smtClean="0">
                          <a:effectLst/>
                        </a:rPr>
                        <a:t>senior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citizens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towards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their</a:t>
                      </a:r>
                      <a:r>
                        <a:rPr lang="es-MX" sz="2000" baseline="0" dirty="0" smtClean="0">
                          <a:effectLst/>
                        </a:rPr>
                        <a:t> social </a:t>
                      </a:r>
                      <a:r>
                        <a:rPr lang="es-MX" sz="2000" baseline="0" dirty="0" err="1" smtClean="0">
                          <a:effectLst/>
                        </a:rPr>
                        <a:t>interaction</a:t>
                      </a:r>
                      <a:r>
                        <a:rPr lang="es-MX" sz="2000" baseline="0" dirty="0" smtClean="0">
                          <a:effectLst/>
                        </a:rPr>
                        <a:t>.</a:t>
                      </a:r>
                      <a:endParaRPr lang="es-MX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06189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spc="5">
                          <a:effectLst/>
                        </a:rPr>
                        <a:t>2.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1050" dirty="0">
                        <a:effectLst/>
                      </a:endParaRPr>
                    </a:p>
                    <a:p>
                      <a:pPr marL="111760" marR="29083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 err="1" smtClean="0">
                          <a:effectLst/>
                        </a:rPr>
                        <a:t>To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recover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the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life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experience</a:t>
                      </a:r>
                      <a:r>
                        <a:rPr lang="es-MX" sz="2000" dirty="0" smtClean="0">
                          <a:effectLst/>
                        </a:rPr>
                        <a:t> of </a:t>
                      </a:r>
                      <a:r>
                        <a:rPr lang="es-MX" sz="2000" dirty="0" err="1" smtClean="0">
                          <a:effectLst/>
                        </a:rPr>
                        <a:t>senior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citizens</a:t>
                      </a:r>
                      <a:r>
                        <a:rPr lang="es-MX" sz="2000" dirty="0" smtClean="0">
                          <a:effectLst/>
                        </a:rPr>
                        <a:t> in a documental </a:t>
                      </a:r>
                      <a:r>
                        <a:rPr lang="es-MX" sz="2000" dirty="0" err="1" smtClean="0">
                          <a:effectLst/>
                        </a:rPr>
                        <a:t>or</a:t>
                      </a:r>
                      <a:r>
                        <a:rPr lang="es-MX" sz="2000" dirty="0" smtClean="0">
                          <a:effectLst/>
                        </a:rPr>
                        <a:t> digital </a:t>
                      </a:r>
                      <a:r>
                        <a:rPr lang="es-MX" sz="2000" dirty="0" err="1" smtClean="0">
                          <a:effectLst/>
                        </a:rPr>
                        <a:t>form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to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help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them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go</a:t>
                      </a:r>
                      <a:r>
                        <a:rPr lang="es-MX" sz="2000" baseline="0" dirty="0" smtClean="0">
                          <a:effectLst/>
                        </a:rPr>
                        <a:t> back </a:t>
                      </a:r>
                      <a:r>
                        <a:rPr lang="es-MX" sz="2000" baseline="0" dirty="0" err="1" smtClean="0">
                          <a:effectLst/>
                        </a:rPr>
                        <a:t>to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public</a:t>
                      </a:r>
                      <a:r>
                        <a:rPr lang="es-MX" sz="2000" baseline="0" dirty="0" smtClean="0">
                          <a:effectLst/>
                        </a:rPr>
                        <a:t> and </a:t>
                      </a:r>
                      <a:r>
                        <a:rPr lang="es-MX" sz="2000" baseline="0" dirty="0" err="1" smtClean="0">
                          <a:effectLst/>
                        </a:rPr>
                        <a:t>private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life</a:t>
                      </a:r>
                      <a:r>
                        <a:rPr lang="es-MX" sz="2000" baseline="0" dirty="0" smtClean="0">
                          <a:effectLst/>
                        </a:rPr>
                        <a:t> and </a:t>
                      </a:r>
                      <a:r>
                        <a:rPr lang="es-MX" sz="2000" baseline="0" dirty="0" err="1" smtClean="0">
                          <a:effectLst/>
                        </a:rPr>
                        <a:t>rescue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their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memory</a:t>
                      </a:r>
                      <a:r>
                        <a:rPr lang="es-MX" sz="2000" baseline="0" dirty="0" smtClean="0">
                          <a:effectLst/>
                        </a:rPr>
                        <a:t> and </a:t>
                      </a:r>
                      <a:r>
                        <a:rPr lang="es-MX" sz="2000" baseline="0" dirty="0" err="1" smtClean="0">
                          <a:effectLst/>
                        </a:rPr>
                        <a:t>identity</a:t>
                      </a:r>
                      <a:r>
                        <a:rPr lang="es-MX" sz="2000" baseline="0" dirty="0" smtClean="0">
                          <a:effectLst/>
                        </a:rPr>
                        <a:t> in </a:t>
                      </a:r>
                      <a:r>
                        <a:rPr lang="es-MX" sz="2000" baseline="0" dirty="0" err="1" smtClean="0">
                          <a:effectLst/>
                        </a:rPr>
                        <a:t>the</a:t>
                      </a:r>
                      <a:r>
                        <a:rPr lang="es-MX" sz="2000" baseline="0" dirty="0" smtClean="0">
                          <a:effectLst/>
                        </a:rPr>
                        <a:t> </a:t>
                      </a:r>
                      <a:r>
                        <a:rPr lang="es-MX" sz="2000" baseline="0" dirty="0" err="1" smtClean="0">
                          <a:effectLst/>
                        </a:rPr>
                        <a:t>community</a:t>
                      </a:r>
                      <a:r>
                        <a:rPr lang="es-MX" sz="2000" baseline="0" dirty="0" smtClean="0">
                          <a:effectLst/>
                        </a:rPr>
                        <a:t>.</a:t>
                      </a:r>
                      <a:endParaRPr lang="es-MX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3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181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27096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spc="5">
                          <a:effectLst/>
                        </a:rPr>
                        <a:t>3.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1050" dirty="0">
                        <a:effectLst/>
                      </a:endParaRPr>
                    </a:p>
                    <a:p>
                      <a:pPr marL="111760" marR="290195" algn="just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MX" sz="2000" spc="5" dirty="0" err="1" smtClean="0">
                          <a:effectLst/>
                        </a:rPr>
                        <a:t>To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start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consulting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activities</a:t>
                      </a:r>
                      <a:r>
                        <a:rPr lang="es-MX" sz="2000" spc="5" dirty="0" smtClean="0">
                          <a:effectLst/>
                        </a:rPr>
                        <a:t> as a </a:t>
                      </a:r>
                      <a:r>
                        <a:rPr lang="es-MX" sz="2000" spc="5" dirty="0" err="1" smtClean="0">
                          <a:effectLst/>
                        </a:rPr>
                        <a:t>way</a:t>
                      </a:r>
                      <a:r>
                        <a:rPr lang="es-MX" sz="2000" spc="5" dirty="0" smtClean="0">
                          <a:effectLst/>
                        </a:rPr>
                        <a:t> of </a:t>
                      </a:r>
                      <a:r>
                        <a:rPr lang="es-MX" sz="2000" spc="5" dirty="0" err="1" smtClean="0">
                          <a:effectLst/>
                        </a:rPr>
                        <a:t>contributing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to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the</a:t>
                      </a:r>
                      <a:r>
                        <a:rPr lang="es-MX" sz="2000" spc="5" dirty="0" smtClean="0">
                          <a:effectLst/>
                        </a:rPr>
                        <a:t> social and </a:t>
                      </a:r>
                      <a:r>
                        <a:rPr lang="es-MX" sz="2000" spc="5" dirty="0" err="1" smtClean="0">
                          <a:effectLst/>
                        </a:rPr>
                        <a:t>professional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development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for</a:t>
                      </a:r>
                      <a:r>
                        <a:rPr lang="es-MX" sz="2000" spc="5" dirty="0" smtClean="0">
                          <a:effectLst/>
                        </a:rPr>
                        <a:t> new </a:t>
                      </a:r>
                      <a:r>
                        <a:rPr lang="es-MX" sz="2000" spc="5" dirty="0" err="1" smtClean="0">
                          <a:effectLst/>
                        </a:rPr>
                        <a:t>generations</a:t>
                      </a:r>
                      <a:r>
                        <a:rPr lang="es-MX" sz="2000" spc="5" baseline="0" dirty="0" smtClean="0">
                          <a:effectLst/>
                        </a:rPr>
                        <a:t>.</a:t>
                      </a:r>
                      <a:endParaRPr lang="es-MX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98864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spc="5">
                          <a:effectLst/>
                        </a:rPr>
                        <a:t>4.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 </a:t>
                      </a:r>
                      <a:endParaRPr lang="es-MX" sz="1200" dirty="0">
                        <a:effectLst/>
                      </a:endParaRPr>
                    </a:p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 err="1" smtClean="0">
                          <a:effectLst/>
                        </a:rPr>
                        <a:t>To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develop</a:t>
                      </a:r>
                      <a:r>
                        <a:rPr lang="es-MX" sz="2000" dirty="0" smtClean="0">
                          <a:effectLst/>
                        </a:rPr>
                        <a:t> a web page </a:t>
                      </a:r>
                      <a:r>
                        <a:rPr lang="es-MX" sz="2000" dirty="0" err="1" smtClean="0">
                          <a:effectLst/>
                        </a:rPr>
                        <a:t>for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the</a:t>
                      </a:r>
                      <a:r>
                        <a:rPr lang="es-MX" sz="2000" dirty="0" smtClean="0">
                          <a:effectLst/>
                        </a:rPr>
                        <a:t> Center and links </a:t>
                      </a:r>
                      <a:r>
                        <a:rPr lang="es-MX" sz="2000" dirty="0" err="1" smtClean="0">
                          <a:effectLst/>
                        </a:rPr>
                        <a:t>with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institutions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related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to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these</a:t>
                      </a:r>
                      <a:r>
                        <a:rPr lang="es-MX" sz="2000" dirty="0" smtClean="0">
                          <a:effectLst/>
                        </a:rPr>
                        <a:t> </a:t>
                      </a:r>
                      <a:r>
                        <a:rPr lang="es-MX" sz="2000" dirty="0" err="1" smtClean="0">
                          <a:effectLst/>
                        </a:rPr>
                        <a:t>program</a:t>
                      </a:r>
                      <a:r>
                        <a:rPr lang="es-MX" sz="2000" dirty="0" smtClean="0">
                          <a:effectLst/>
                        </a:rPr>
                        <a:t>.</a:t>
                      </a: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181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48002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</a:p>
                    <a:p>
                      <a:pPr marL="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spc="5">
                          <a:effectLst/>
                        </a:rPr>
                        <a:t>5.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 </a:t>
                      </a:r>
                      <a:endParaRPr lang="es-MX" sz="1200" dirty="0">
                        <a:effectLst/>
                      </a:endParaRPr>
                    </a:p>
                    <a:p>
                      <a:pPr marL="111760" marR="292735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MX" sz="2000" spc="5" dirty="0" err="1" smtClean="0">
                          <a:effectLst/>
                        </a:rPr>
                        <a:t>To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establish</a:t>
                      </a:r>
                      <a:r>
                        <a:rPr lang="es-MX" sz="2000" spc="5" dirty="0" smtClean="0">
                          <a:effectLst/>
                        </a:rPr>
                        <a:t> social </a:t>
                      </a:r>
                      <a:r>
                        <a:rPr lang="es-MX" sz="2000" spc="5" dirty="0" err="1" smtClean="0">
                          <a:effectLst/>
                        </a:rPr>
                        <a:t>networks</a:t>
                      </a:r>
                      <a:r>
                        <a:rPr lang="es-MX" sz="2000" spc="5" dirty="0" smtClean="0">
                          <a:effectLst/>
                        </a:rPr>
                        <a:t> in </a:t>
                      </a:r>
                      <a:r>
                        <a:rPr lang="es-MX" sz="2000" i="1" spc="5" dirty="0" err="1" smtClean="0">
                          <a:effectLst/>
                        </a:rPr>
                        <a:t>facebook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to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motivate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communication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among</a:t>
                      </a:r>
                      <a:r>
                        <a:rPr lang="es-MX" sz="2000" spc="5" dirty="0" smtClean="0">
                          <a:effectLst/>
                        </a:rPr>
                        <a:t> </a:t>
                      </a:r>
                      <a:r>
                        <a:rPr lang="es-MX" sz="2000" spc="5" dirty="0" err="1" smtClean="0">
                          <a:effectLst/>
                        </a:rPr>
                        <a:t>participants</a:t>
                      </a:r>
                      <a:r>
                        <a:rPr lang="es-MX" sz="2000" spc="5" dirty="0" smtClean="0">
                          <a:effectLst/>
                        </a:rPr>
                        <a:t> of </a:t>
                      </a:r>
                      <a:r>
                        <a:rPr lang="es-MX" sz="2000" spc="5" dirty="0" err="1" smtClean="0">
                          <a:effectLst/>
                        </a:rPr>
                        <a:t>the</a:t>
                      </a:r>
                      <a:r>
                        <a:rPr lang="es-MX" sz="2000" spc="5" dirty="0" smtClean="0">
                          <a:effectLst/>
                        </a:rPr>
                        <a:t> Center.</a:t>
                      </a:r>
                      <a:endParaRPr lang="es-MX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08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</a:endParaRPr>
                    </a:p>
                    <a:p>
                      <a:pPr marL="40246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1000" dirty="0">
                        <a:effectLst/>
                      </a:endParaRPr>
                    </a:p>
                    <a:p>
                      <a:pPr marR="254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7</a:t>
                      </a:r>
                      <a:endParaRPr lang="es-MX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5122" name="Picture 2" descr="crear-facebook.jpg (600×400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653136"/>
            <a:ext cx="1835696" cy="12237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2.bp.blogspot.com/-rtRLddP6zRk/TedWHt36DkI/AAAAAAAAALE/3iJbrhKO5Ns/s1600/plan-desarrollo-profesio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375" y="1844824"/>
            <a:ext cx="1927780" cy="17892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540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7554" y="285728"/>
            <a:ext cx="2248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err="1" smtClean="0"/>
              <a:t>Programs</a:t>
            </a:r>
            <a:endParaRPr lang="es-MX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1071546"/>
            <a:ext cx="856895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MX" sz="1600" b="1" i="1" dirty="0" smtClean="0"/>
              <a:t>Diploma </a:t>
            </a:r>
            <a:r>
              <a:rPr lang="es-MX" sz="1600" b="1" i="1" dirty="0" err="1" smtClean="0"/>
              <a:t>courses</a:t>
            </a:r>
            <a:r>
              <a:rPr lang="es-MX" sz="1600" b="1" i="1" dirty="0" smtClean="0"/>
              <a:t> and </a:t>
            </a:r>
            <a:r>
              <a:rPr lang="es-MX" sz="1600" b="1" i="1" dirty="0" err="1" smtClean="0"/>
              <a:t>seminars</a:t>
            </a:r>
            <a:r>
              <a:rPr lang="es-MX" sz="1600" b="1" i="1" dirty="0" smtClean="0"/>
              <a:t> </a:t>
            </a:r>
          </a:p>
          <a:p>
            <a:pPr marL="342900" indent="-342900"/>
            <a:r>
              <a:rPr lang="es-MX" sz="1600" dirty="0" err="1" smtClean="0"/>
              <a:t>To</a:t>
            </a:r>
            <a:r>
              <a:rPr lang="es-MX" sz="1600" dirty="0" smtClean="0"/>
              <a:t> </a:t>
            </a:r>
            <a:r>
              <a:rPr lang="es-MX" sz="1600" dirty="0" err="1" smtClean="0"/>
              <a:t>develop</a:t>
            </a:r>
            <a:r>
              <a:rPr lang="es-MX" sz="1600" dirty="0" smtClean="0"/>
              <a:t> </a:t>
            </a:r>
            <a:r>
              <a:rPr lang="es-MX" sz="1600" dirty="0" err="1" smtClean="0"/>
              <a:t>relevant</a:t>
            </a:r>
            <a:r>
              <a:rPr lang="es-MX" sz="1600" dirty="0" smtClean="0"/>
              <a:t> </a:t>
            </a:r>
            <a:r>
              <a:rPr lang="es-MX" sz="1600" dirty="0" err="1" smtClean="0"/>
              <a:t>contents</a:t>
            </a:r>
            <a:r>
              <a:rPr lang="es-MX" sz="1600" dirty="0" smtClean="0"/>
              <a:t> in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area</a:t>
            </a:r>
            <a:r>
              <a:rPr lang="es-MX" sz="1600" dirty="0" smtClean="0"/>
              <a:t> of </a:t>
            </a:r>
            <a:r>
              <a:rPr lang="es-MX" sz="1600" dirty="0" err="1" smtClean="0"/>
              <a:t>humanities</a:t>
            </a:r>
            <a:r>
              <a:rPr lang="es-MX" sz="1600" dirty="0" smtClean="0"/>
              <a:t> </a:t>
            </a:r>
            <a:r>
              <a:rPr lang="es-MX" sz="1600" dirty="0"/>
              <a:t> </a:t>
            </a:r>
            <a:r>
              <a:rPr lang="es-MX" sz="1600" dirty="0" smtClean="0"/>
              <a:t>and social </a:t>
            </a:r>
            <a:r>
              <a:rPr lang="es-MX" sz="1600" dirty="0" err="1" smtClean="0"/>
              <a:t>sciences</a:t>
            </a:r>
            <a:r>
              <a:rPr lang="es-MX" sz="1600" dirty="0" smtClean="0"/>
              <a:t>. </a:t>
            </a:r>
            <a:r>
              <a:rPr lang="es-MX" sz="1600" dirty="0" err="1" smtClean="0"/>
              <a:t>It</a:t>
            </a:r>
            <a:r>
              <a:rPr lang="es-MX" sz="1600" dirty="0" smtClean="0"/>
              <a:t> </a:t>
            </a:r>
            <a:r>
              <a:rPr lang="es-MX" sz="1600" dirty="0" err="1" smtClean="0"/>
              <a:t>is</a:t>
            </a:r>
            <a:r>
              <a:rPr lang="es-MX" sz="1600" dirty="0" smtClean="0"/>
              <a:t> flexible and</a:t>
            </a:r>
          </a:p>
          <a:p>
            <a:pPr marL="342900" indent="-342900"/>
            <a:r>
              <a:rPr lang="es-MX" sz="1600" dirty="0" err="1" smtClean="0"/>
              <a:t>organized</a:t>
            </a:r>
            <a:r>
              <a:rPr lang="es-MX" sz="1600" dirty="0" smtClean="0"/>
              <a:t> </a:t>
            </a:r>
            <a:r>
              <a:rPr lang="es-MX" sz="1600" dirty="0" err="1" smtClean="0"/>
              <a:t>by</a:t>
            </a:r>
            <a:r>
              <a:rPr lang="es-MX" sz="1600" dirty="0" smtClean="0"/>
              <a:t> modules </a:t>
            </a:r>
            <a:r>
              <a:rPr lang="es-MX" sz="1600" dirty="0" err="1" smtClean="0"/>
              <a:t>that</a:t>
            </a:r>
            <a:r>
              <a:rPr lang="es-MX" sz="1600" dirty="0" smtClean="0"/>
              <a:t> can </a:t>
            </a:r>
            <a:r>
              <a:rPr lang="es-MX" sz="1600" dirty="0" err="1" smtClean="0"/>
              <a:t>be</a:t>
            </a:r>
            <a:r>
              <a:rPr lang="es-MX" sz="1600" dirty="0" smtClean="0"/>
              <a:t> </a:t>
            </a:r>
            <a:r>
              <a:rPr lang="es-MX" sz="1600" dirty="0" err="1" smtClean="0"/>
              <a:t>taken</a:t>
            </a:r>
            <a:r>
              <a:rPr lang="es-MX" sz="1600" dirty="0" smtClean="0"/>
              <a:t> </a:t>
            </a:r>
            <a:r>
              <a:rPr lang="es-MX" sz="1600" dirty="0" err="1" smtClean="0"/>
              <a:t>independently</a:t>
            </a:r>
            <a:r>
              <a:rPr lang="es-MX" sz="1600" dirty="0" smtClean="0"/>
              <a:t>. </a:t>
            </a:r>
            <a:r>
              <a:rPr lang="es-MX" sz="1600" dirty="0" err="1" smtClean="0"/>
              <a:t>Some</a:t>
            </a:r>
            <a:r>
              <a:rPr lang="es-MX" sz="1600" dirty="0" smtClean="0"/>
              <a:t> </a:t>
            </a:r>
            <a:r>
              <a:rPr lang="es-MX" sz="1600" dirty="0" err="1" smtClean="0"/>
              <a:t>areas</a:t>
            </a:r>
            <a:r>
              <a:rPr lang="es-MX" sz="1600" dirty="0" smtClean="0"/>
              <a:t> and </a:t>
            </a:r>
            <a:r>
              <a:rPr lang="es-MX" sz="1600" dirty="0" err="1" smtClean="0"/>
              <a:t>topics</a:t>
            </a:r>
            <a:r>
              <a:rPr lang="es-MX" sz="1600" dirty="0" smtClean="0"/>
              <a:t> are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following</a:t>
            </a:r>
            <a:r>
              <a:rPr lang="es-MX" sz="1600" dirty="0" smtClean="0"/>
              <a:t>:</a:t>
            </a:r>
            <a:endParaRPr lang="es-MX" sz="1600" dirty="0"/>
          </a:p>
          <a:p>
            <a:r>
              <a:rPr lang="es-MX" sz="1600" dirty="0"/>
              <a:t> </a:t>
            </a:r>
          </a:p>
          <a:p>
            <a:r>
              <a:rPr lang="es-MX" sz="1600" b="1" dirty="0"/>
              <a:t>a) </a:t>
            </a:r>
            <a:r>
              <a:rPr lang="es-MX" sz="1600" b="1" dirty="0" err="1" smtClean="0"/>
              <a:t>Humanities</a:t>
            </a:r>
            <a:endParaRPr lang="es-MX" sz="1600" dirty="0"/>
          </a:p>
          <a:p>
            <a:r>
              <a:rPr lang="es-MX" sz="1600" dirty="0"/>
              <a:t> </a:t>
            </a:r>
          </a:p>
          <a:p>
            <a:r>
              <a:rPr lang="es-MX" sz="1600" dirty="0"/>
              <a:t>• </a:t>
            </a:r>
            <a:r>
              <a:rPr lang="es-MX" sz="1600" dirty="0" err="1" smtClean="0"/>
              <a:t>To</a:t>
            </a:r>
            <a:r>
              <a:rPr lang="es-MX" sz="1600" dirty="0" smtClean="0"/>
              <a:t> </a:t>
            </a:r>
            <a:r>
              <a:rPr lang="es-MX" sz="1600" dirty="0" err="1" smtClean="0"/>
              <a:t>understand</a:t>
            </a:r>
            <a:r>
              <a:rPr lang="es-MX" sz="1600" dirty="0" smtClean="0"/>
              <a:t> </a:t>
            </a:r>
            <a:r>
              <a:rPr lang="es-MX" sz="1600" dirty="0" err="1" smtClean="0"/>
              <a:t>Today´s</a:t>
            </a:r>
            <a:r>
              <a:rPr lang="es-MX" sz="1600" dirty="0" smtClean="0"/>
              <a:t> </a:t>
            </a:r>
            <a:r>
              <a:rPr lang="es-MX" sz="1600" dirty="0" err="1" smtClean="0"/>
              <a:t>worl</a:t>
            </a:r>
            <a:r>
              <a:rPr lang="es-MX" sz="1600" dirty="0" err="1" smtClean="0"/>
              <a:t>d</a:t>
            </a:r>
            <a:r>
              <a:rPr lang="es-MX" sz="1600" dirty="0" smtClean="0"/>
              <a:t> (</a:t>
            </a:r>
            <a:r>
              <a:rPr lang="es-MX" sz="1600" dirty="0" err="1" smtClean="0"/>
              <a:t>post.modernism</a:t>
            </a:r>
            <a:r>
              <a:rPr lang="es-MX" sz="1600" dirty="0" smtClean="0"/>
              <a:t>)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err="1" smtClean="0"/>
              <a:t>Ethics</a:t>
            </a:r>
            <a:r>
              <a:rPr lang="es-MX" sz="1600" dirty="0" smtClean="0"/>
              <a:t> and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person</a:t>
            </a:r>
            <a:r>
              <a:rPr lang="es-MX" sz="1600" dirty="0" smtClean="0"/>
              <a:t> in </a:t>
            </a:r>
            <a:r>
              <a:rPr lang="es-MX" sz="1600" dirty="0" err="1" smtClean="0"/>
              <a:t>today´s</a:t>
            </a:r>
            <a:r>
              <a:rPr lang="es-MX" sz="1600" dirty="0" smtClean="0"/>
              <a:t> </a:t>
            </a:r>
            <a:r>
              <a:rPr lang="es-MX" sz="1600" dirty="0" err="1" smtClean="0"/>
              <a:t>society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err="1" smtClean="0"/>
              <a:t>Philosophy</a:t>
            </a:r>
            <a:r>
              <a:rPr lang="es-MX" sz="1600" dirty="0" smtClean="0"/>
              <a:t> </a:t>
            </a:r>
            <a:r>
              <a:rPr lang="es-MX" sz="1600" dirty="0" err="1" smtClean="0"/>
              <a:t>for</a:t>
            </a:r>
            <a:r>
              <a:rPr lang="es-MX" sz="1600" dirty="0" smtClean="0"/>
              <a:t> </a:t>
            </a:r>
            <a:r>
              <a:rPr lang="es-MX" sz="1600" dirty="0" err="1" smtClean="0"/>
              <a:t>life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err="1" smtClean="0"/>
              <a:t>Psychology</a:t>
            </a:r>
            <a:r>
              <a:rPr lang="es-MX" sz="1600" dirty="0" smtClean="0"/>
              <a:t> of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family</a:t>
            </a:r>
            <a:r>
              <a:rPr lang="es-MX" sz="1600" dirty="0" smtClean="0"/>
              <a:t> (</a:t>
            </a:r>
            <a:r>
              <a:rPr lang="es-MX" sz="1600" dirty="0" err="1" smtClean="0"/>
              <a:t>Family</a:t>
            </a:r>
            <a:r>
              <a:rPr lang="es-MX" sz="1600" dirty="0" smtClean="0"/>
              <a:t>, </a:t>
            </a:r>
            <a:r>
              <a:rPr lang="es-MX" sz="1600" dirty="0" err="1" smtClean="0"/>
              <a:t>values</a:t>
            </a:r>
            <a:r>
              <a:rPr lang="es-MX" sz="1600" dirty="0" smtClean="0"/>
              <a:t> and </a:t>
            </a:r>
            <a:r>
              <a:rPr lang="es-MX" sz="1600" dirty="0" err="1" smtClean="0"/>
              <a:t>society</a:t>
            </a:r>
            <a:r>
              <a:rPr lang="es-MX" sz="1600" dirty="0" smtClean="0"/>
              <a:t>).</a:t>
            </a:r>
            <a:endParaRPr lang="es-MX" sz="1600" dirty="0"/>
          </a:p>
          <a:p>
            <a:r>
              <a:rPr lang="es-MX" sz="1600" dirty="0" smtClean="0"/>
              <a:t>•</a:t>
            </a:r>
            <a:r>
              <a:rPr lang="es-MX" sz="1600" dirty="0" err="1" smtClean="0"/>
              <a:t>Development</a:t>
            </a:r>
            <a:r>
              <a:rPr lang="es-MX" sz="1600" dirty="0" smtClean="0"/>
              <a:t> of </a:t>
            </a:r>
            <a:r>
              <a:rPr lang="es-MX" sz="1600" dirty="0" err="1" smtClean="0"/>
              <a:t>critical</a:t>
            </a:r>
            <a:r>
              <a:rPr lang="es-MX" sz="1600" dirty="0" smtClean="0"/>
              <a:t> </a:t>
            </a:r>
            <a:r>
              <a:rPr lang="es-MX" sz="1600" dirty="0" err="1" smtClean="0"/>
              <a:t>thinking</a:t>
            </a:r>
            <a:r>
              <a:rPr lang="es-MX" sz="1600" dirty="0" smtClean="0"/>
              <a:t> </a:t>
            </a:r>
            <a:r>
              <a:rPr lang="es-MX" sz="1600" dirty="0" err="1" smtClean="0"/>
              <a:t>throughout</a:t>
            </a:r>
            <a:r>
              <a:rPr lang="es-MX" sz="1600" dirty="0" smtClean="0"/>
              <a:t> </a:t>
            </a:r>
            <a:r>
              <a:rPr lang="es-MX" sz="1600" dirty="0" err="1" smtClean="0"/>
              <a:t>life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err="1" smtClean="0"/>
              <a:t>Literature</a:t>
            </a:r>
            <a:r>
              <a:rPr lang="es-MX" sz="1600" dirty="0" smtClean="0"/>
              <a:t> and </a:t>
            </a:r>
            <a:r>
              <a:rPr lang="es-MX" sz="1600" dirty="0" err="1" smtClean="0"/>
              <a:t>society</a:t>
            </a:r>
            <a:r>
              <a:rPr lang="es-MX" sz="1600" dirty="0" smtClean="0"/>
              <a:t> in </a:t>
            </a:r>
            <a:r>
              <a:rPr lang="es-MX" sz="1600" dirty="0" err="1" smtClean="0"/>
              <a:t>Latin</a:t>
            </a:r>
            <a:r>
              <a:rPr lang="es-MX" sz="1600" dirty="0" smtClean="0"/>
              <a:t> America.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err="1" smtClean="0"/>
              <a:t>Literature</a:t>
            </a:r>
            <a:r>
              <a:rPr lang="es-MX" sz="1600" dirty="0" smtClean="0"/>
              <a:t> </a:t>
            </a:r>
            <a:r>
              <a:rPr lang="es-MX" sz="1600" dirty="0" smtClean="0"/>
              <a:t>and </a:t>
            </a:r>
            <a:r>
              <a:rPr lang="es-MX" sz="1600" dirty="0" err="1" smtClean="0"/>
              <a:t>society</a:t>
            </a:r>
            <a:r>
              <a:rPr lang="es-MX" sz="1600" dirty="0" smtClean="0"/>
              <a:t> in </a:t>
            </a:r>
            <a:r>
              <a:rPr lang="es-MX" sz="1600" dirty="0" smtClean="0"/>
              <a:t>México.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smtClean="0"/>
              <a:t>Art and </a:t>
            </a:r>
            <a:r>
              <a:rPr lang="es-MX" sz="1600" dirty="0" err="1" smtClean="0"/>
              <a:t>culture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smtClean="0"/>
              <a:t>Films, </a:t>
            </a:r>
            <a:r>
              <a:rPr lang="es-MX" sz="1600" dirty="0" err="1" smtClean="0"/>
              <a:t>literature</a:t>
            </a:r>
            <a:r>
              <a:rPr lang="es-MX" sz="1600" dirty="0" smtClean="0"/>
              <a:t> and </a:t>
            </a:r>
            <a:r>
              <a:rPr lang="es-MX" sz="1600" dirty="0" err="1" smtClean="0"/>
              <a:t>culture</a:t>
            </a:r>
            <a:r>
              <a:rPr lang="es-MX" sz="1600" dirty="0" smtClean="0"/>
              <a:t>.</a:t>
            </a:r>
            <a:endParaRPr lang="es-MX" sz="1600" dirty="0"/>
          </a:p>
          <a:p>
            <a:r>
              <a:rPr lang="es-MX" sz="1600" dirty="0"/>
              <a:t>• </a:t>
            </a:r>
            <a:r>
              <a:rPr lang="es-MX" sz="1600" dirty="0" smtClean="0"/>
              <a:t>Films, </a:t>
            </a:r>
            <a:r>
              <a:rPr lang="es-MX" sz="1600" dirty="0" err="1" smtClean="0"/>
              <a:t>music</a:t>
            </a:r>
            <a:r>
              <a:rPr lang="es-MX" sz="1600" dirty="0" smtClean="0"/>
              <a:t> and </a:t>
            </a:r>
            <a:r>
              <a:rPr lang="es-MX" sz="1600" dirty="0" err="1" smtClean="0"/>
              <a:t>literature</a:t>
            </a:r>
            <a:endParaRPr lang="es-MX" sz="1600" dirty="0"/>
          </a:p>
          <a:p>
            <a:endParaRPr lang="es-MX" dirty="0"/>
          </a:p>
        </p:txBody>
      </p:sp>
      <p:sp>
        <p:nvSpPr>
          <p:cNvPr id="6" name="Rectangle 5"/>
          <p:cNvSpPr/>
          <p:nvPr/>
        </p:nvSpPr>
        <p:spPr>
          <a:xfrm>
            <a:off x="6291937" y="6596390"/>
            <a:ext cx="26802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8</a:t>
            </a:r>
            <a:endParaRPr lang="es-MX" sz="1100" dirty="0"/>
          </a:p>
        </p:txBody>
      </p:sp>
      <p:pic>
        <p:nvPicPr>
          <p:cNvPr id="12290" name="Picture 2" descr="http://4.bp.blogspot.com/_p5bm6KZJ-I0/SorkAKy7itI/AAAAAAAAABM/AmyX3WCk93g/s320/literatur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3284984"/>
            <a:ext cx="3311332" cy="26269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9983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016" y="1714488"/>
            <a:ext cx="8856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b="1" dirty="0"/>
              <a:t>b) </a:t>
            </a:r>
            <a:r>
              <a:rPr lang="es-MX" sz="2200" b="1" dirty="0" smtClean="0"/>
              <a:t>Social </a:t>
            </a:r>
            <a:r>
              <a:rPr lang="es-MX" sz="2200" b="1" dirty="0" err="1" smtClean="0"/>
              <a:t>Sciences</a:t>
            </a:r>
            <a:endParaRPr lang="es-MX" sz="2200" dirty="0"/>
          </a:p>
          <a:p>
            <a:r>
              <a:rPr lang="es-MX" sz="2200" dirty="0"/>
              <a:t> </a:t>
            </a:r>
          </a:p>
          <a:p>
            <a:r>
              <a:rPr lang="es-MX" sz="2200" dirty="0"/>
              <a:t>• </a:t>
            </a:r>
            <a:r>
              <a:rPr lang="es-MX" sz="2200" dirty="0" err="1" smtClean="0"/>
              <a:t>History</a:t>
            </a:r>
            <a:r>
              <a:rPr lang="es-MX" sz="2200" dirty="0" smtClean="0"/>
              <a:t> of </a:t>
            </a:r>
            <a:r>
              <a:rPr lang="es-MX" sz="2200" dirty="0" err="1" smtClean="0"/>
              <a:t>the</a:t>
            </a:r>
            <a:r>
              <a:rPr lang="es-MX" sz="2200" dirty="0" smtClean="0"/>
              <a:t> XX </a:t>
            </a:r>
            <a:r>
              <a:rPr lang="es-MX" sz="2200" dirty="0" err="1" smtClean="0"/>
              <a:t>Century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err="1" smtClean="0"/>
              <a:t>History</a:t>
            </a:r>
            <a:r>
              <a:rPr lang="es-MX" sz="2200" dirty="0" smtClean="0"/>
              <a:t> </a:t>
            </a:r>
            <a:r>
              <a:rPr lang="es-MX" sz="2200" dirty="0" smtClean="0"/>
              <a:t>of </a:t>
            </a:r>
            <a:r>
              <a:rPr lang="es-MX" sz="2200" dirty="0" err="1" smtClean="0"/>
              <a:t>contemporary</a:t>
            </a:r>
            <a:r>
              <a:rPr lang="es-MX" sz="2200" dirty="0" smtClean="0"/>
              <a:t> </a:t>
            </a:r>
            <a:r>
              <a:rPr lang="es-MX" sz="2200" dirty="0" smtClean="0"/>
              <a:t>México (</a:t>
            </a:r>
            <a:r>
              <a:rPr lang="es-MX" sz="2200" dirty="0"/>
              <a:t>1920-2011</a:t>
            </a:r>
            <a:r>
              <a:rPr lang="es-MX" sz="2200" dirty="0" smtClean="0"/>
              <a:t>).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smtClean="0"/>
              <a:t>North </a:t>
            </a:r>
            <a:r>
              <a:rPr lang="es-MX" sz="2200" dirty="0" err="1" smtClean="0"/>
              <a:t>east</a:t>
            </a:r>
            <a:r>
              <a:rPr lang="es-MX" sz="2200" dirty="0" smtClean="0"/>
              <a:t> México and </a:t>
            </a:r>
            <a:r>
              <a:rPr lang="es-MX" sz="2200" dirty="0" err="1" smtClean="0"/>
              <a:t>the</a:t>
            </a:r>
            <a:r>
              <a:rPr lang="es-MX" sz="2200" dirty="0" smtClean="0"/>
              <a:t> </a:t>
            </a:r>
            <a:r>
              <a:rPr lang="es-MX" sz="2200" dirty="0" err="1" smtClean="0"/>
              <a:t>border</a:t>
            </a:r>
            <a:r>
              <a:rPr lang="es-MX" sz="2200" dirty="0" smtClean="0"/>
              <a:t> </a:t>
            </a:r>
            <a:r>
              <a:rPr lang="es-MX" sz="2200" dirty="0" err="1" smtClean="0"/>
              <a:t>with</a:t>
            </a:r>
            <a:r>
              <a:rPr lang="es-MX" sz="2200" dirty="0" smtClean="0"/>
              <a:t> </a:t>
            </a:r>
            <a:r>
              <a:rPr lang="es-MX" sz="2200" dirty="0" err="1" smtClean="0"/>
              <a:t>the</a:t>
            </a:r>
            <a:r>
              <a:rPr lang="es-MX" sz="2200" dirty="0" smtClean="0"/>
              <a:t> </a:t>
            </a:r>
            <a:r>
              <a:rPr lang="es-MX" sz="2200" dirty="0" err="1" smtClean="0"/>
              <a:t>United</a:t>
            </a:r>
            <a:r>
              <a:rPr lang="es-MX" sz="2200" dirty="0" smtClean="0"/>
              <a:t> </a:t>
            </a:r>
            <a:r>
              <a:rPr lang="es-MX" sz="2200" dirty="0" err="1" smtClean="0"/>
              <a:t>States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err="1" smtClean="0"/>
              <a:t>Mexican</a:t>
            </a:r>
            <a:r>
              <a:rPr lang="es-MX" sz="2200" dirty="0" smtClean="0"/>
              <a:t> </a:t>
            </a:r>
            <a:r>
              <a:rPr lang="es-MX" sz="2200" dirty="0" err="1" smtClean="0"/>
              <a:t>politics</a:t>
            </a:r>
            <a:r>
              <a:rPr lang="es-MX" sz="2200" dirty="0" smtClean="0"/>
              <a:t> and </a:t>
            </a:r>
            <a:r>
              <a:rPr lang="es-MX" sz="2200" dirty="0" err="1" smtClean="0"/>
              <a:t>its</a:t>
            </a:r>
            <a:r>
              <a:rPr lang="es-MX" sz="2200" dirty="0" smtClean="0"/>
              <a:t> </a:t>
            </a:r>
            <a:r>
              <a:rPr lang="es-MX" sz="2200" dirty="0" err="1" smtClean="0"/>
              <a:t>repercussions</a:t>
            </a:r>
            <a:r>
              <a:rPr lang="es-MX" sz="2200" dirty="0" smtClean="0"/>
              <a:t> in social </a:t>
            </a:r>
            <a:r>
              <a:rPr lang="es-MX" sz="2200" dirty="0" err="1" smtClean="0"/>
              <a:t>life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err="1" smtClean="0"/>
              <a:t>Society</a:t>
            </a:r>
            <a:r>
              <a:rPr lang="es-MX" sz="2200" dirty="0" smtClean="0"/>
              <a:t> and </a:t>
            </a:r>
            <a:r>
              <a:rPr lang="es-MX" sz="2200" dirty="0" err="1" smtClean="0"/>
              <a:t>sustainable</a:t>
            </a:r>
            <a:r>
              <a:rPr lang="es-MX" sz="2200" dirty="0" smtClean="0"/>
              <a:t> </a:t>
            </a:r>
            <a:r>
              <a:rPr lang="es-MX" sz="2200" dirty="0" err="1" smtClean="0"/>
              <a:t>development</a:t>
            </a:r>
            <a:r>
              <a:rPr lang="es-MX" sz="2200" dirty="0" smtClean="0"/>
              <a:t>.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err="1" smtClean="0"/>
              <a:t>Communication</a:t>
            </a:r>
            <a:r>
              <a:rPr lang="es-MX" sz="2200" dirty="0" smtClean="0"/>
              <a:t> and Media in </a:t>
            </a:r>
            <a:r>
              <a:rPr lang="es-MX" sz="2200" dirty="0" err="1" smtClean="0"/>
              <a:t>its</a:t>
            </a:r>
            <a:r>
              <a:rPr lang="es-MX" sz="2200" dirty="0" smtClean="0"/>
              <a:t> </a:t>
            </a:r>
            <a:r>
              <a:rPr lang="es-MX" sz="2200" dirty="0" err="1" smtClean="0"/>
              <a:t>impact</a:t>
            </a:r>
            <a:r>
              <a:rPr lang="es-MX" sz="2200" dirty="0" smtClean="0"/>
              <a:t> </a:t>
            </a:r>
            <a:r>
              <a:rPr lang="es-MX" sz="2200" dirty="0" err="1" smtClean="0"/>
              <a:t>on</a:t>
            </a:r>
            <a:r>
              <a:rPr lang="es-MX" sz="2200" dirty="0" smtClean="0"/>
              <a:t>  </a:t>
            </a:r>
            <a:r>
              <a:rPr lang="es-MX" sz="2200" dirty="0" err="1" smtClean="0"/>
              <a:t>contemporary</a:t>
            </a:r>
            <a:r>
              <a:rPr lang="es-MX" sz="2200" dirty="0" smtClean="0"/>
              <a:t> </a:t>
            </a:r>
            <a:r>
              <a:rPr lang="es-MX" sz="2200" dirty="0" err="1" smtClean="0"/>
              <a:t>society</a:t>
            </a:r>
            <a:r>
              <a:rPr lang="es-MX" sz="2200" dirty="0" smtClean="0"/>
              <a:t>.</a:t>
            </a:r>
            <a:endParaRPr lang="es-MX" sz="2200" dirty="0"/>
          </a:p>
          <a:p>
            <a:r>
              <a:rPr lang="es-MX" sz="2200" dirty="0"/>
              <a:t>• </a:t>
            </a:r>
            <a:r>
              <a:rPr lang="es-MX" sz="2200" dirty="0" smtClean="0"/>
              <a:t>A global </a:t>
            </a:r>
            <a:r>
              <a:rPr lang="es-MX" sz="2200" dirty="0" err="1" smtClean="0"/>
              <a:t>world</a:t>
            </a:r>
            <a:r>
              <a:rPr lang="es-MX" sz="2200" dirty="0" smtClean="0"/>
              <a:t>: </a:t>
            </a:r>
            <a:r>
              <a:rPr lang="es-MX" sz="2200" dirty="0" err="1" smtClean="0"/>
              <a:t>economy</a:t>
            </a:r>
            <a:r>
              <a:rPr lang="es-MX" sz="2200" dirty="0" smtClean="0"/>
              <a:t>, </a:t>
            </a:r>
            <a:r>
              <a:rPr lang="es-MX" sz="2200" dirty="0" err="1" smtClean="0"/>
              <a:t>politics</a:t>
            </a:r>
            <a:r>
              <a:rPr lang="es-MX" sz="2200" dirty="0" smtClean="0"/>
              <a:t>, </a:t>
            </a:r>
            <a:r>
              <a:rPr lang="es-MX" sz="2200" dirty="0" err="1" smtClean="0"/>
              <a:t>technology</a:t>
            </a:r>
            <a:r>
              <a:rPr lang="es-MX" sz="2200" dirty="0" smtClean="0"/>
              <a:t> in </a:t>
            </a:r>
            <a:r>
              <a:rPr lang="es-MX" sz="2200" dirty="0" err="1" smtClean="0"/>
              <a:t>everyday</a:t>
            </a:r>
            <a:r>
              <a:rPr lang="es-MX" sz="2200" dirty="0" smtClean="0"/>
              <a:t> </a:t>
            </a:r>
            <a:r>
              <a:rPr lang="es-MX" sz="2200" dirty="0" err="1" smtClean="0"/>
              <a:t>life</a:t>
            </a:r>
            <a:r>
              <a:rPr lang="es-MX" sz="2200" dirty="0" smtClean="0"/>
              <a:t>.</a:t>
            </a:r>
          </a:p>
          <a:p>
            <a:r>
              <a:rPr lang="es-MX" sz="2200" dirty="0" smtClean="0"/>
              <a:t>• </a:t>
            </a:r>
            <a:r>
              <a:rPr lang="es-MX" sz="2200" dirty="0" err="1" smtClean="0"/>
              <a:t>Changes</a:t>
            </a:r>
            <a:r>
              <a:rPr lang="es-MX" sz="2200" dirty="0" smtClean="0"/>
              <a:t> in </a:t>
            </a:r>
            <a:r>
              <a:rPr lang="es-MX" sz="2200" dirty="0" err="1" smtClean="0"/>
              <a:t>the</a:t>
            </a:r>
            <a:r>
              <a:rPr lang="es-MX" sz="2200" dirty="0" smtClean="0"/>
              <a:t> </a:t>
            </a:r>
            <a:r>
              <a:rPr lang="es-MX" sz="2200" dirty="0" err="1" smtClean="0"/>
              <a:t>world</a:t>
            </a:r>
            <a:r>
              <a:rPr lang="es-MX" sz="2200" dirty="0" smtClean="0"/>
              <a:t> </a:t>
            </a:r>
            <a:r>
              <a:rPr lang="es-MX" sz="2200" dirty="0" err="1" smtClean="0"/>
              <a:t>policies:Europe</a:t>
            </a:r>
            <a:r>
              <a:rPr lang="es-MX" sz="2200" dirty="0" smtClean="0"/>
              <a:t>, </a:t>
            </a:r>
            <a:r>
              <a:rPr lang="es-MX" sz="2200" dirty="0" err="1" smtClean="0"/>
              <a:t>the</a:t>
            </a:r>
            <a:r>
              <a:rPr lang="es-MX" sz="2200" dirty="0" smtClean="0"/>
              <a:t> </a:t>
            </a:r>
            <a:r>
              <a:rPr lang="es-MX" sz="2200" dirty="0" err="1" smtClean="0"/>
              <a:t>United</a:t>
            </a:r>
            <a:r>
              <a:rPr lang="es-MX" sz="2200" dirty="0" smtClean="0"/>
              <a:t> </a:t>
            </a:r>
            <a:r>
              <a:rPr lang="es-MX" sz="2200" dirty="0" err="1" smtClean="0"/>
              <a:t>States</a:t>
            </a:r>
            <a:r>
              <a:rPr lang="es-MX" sz="2200" dirty="0" smtClean="0"/>
              <a:t> and Asia.</a:t>
            </a:r>
            <a:endParaRPr lang="es-MX" sz="2200" dirty="0"/>
          </a:p>
        </p:txBody>
      </p:sp>
      <p:sp>
        <p:nvSpPr>
          <p:cNvPr id="3" name="Rectangle 2"/>
          <p:cNvSpPr/>
          <p:nvPr/>
        </p:nvSpPr>
        <p:spPr>
          <a:xfrm>
            <a:off x="251520" y="188640"/>
            <a:ext cx="2248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err="1" smtClean="0"/>
              <a:t>Programs</a:t>
            </a:r>
            <a:endParaRPr lang="es-MX" sz="4000" dirty="0"/>
          </a:p>
        </p:txBody>
      </p:sp>
      <p:sp>
        <p:nvSpPr>
          <p:cNvPr id="4" name="Rectangle 3"/>
          <p:cNvSpPr/>
          <p:nvPr/>
        </p:nvSpPr>
        <p:spPr>
          <a:xfrm>
            <a:off x="6291937" y="6596390"/>
            <a:ext cx="26802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9</a:t>
            </a:r>
            <a:endParaRPr lang="es-MX" sz="1100" dirty="0"/>
          </a:p>
        </p:txBody>
      </p:sp>
      <p:pic>
        <p:nvPicPr>
          <p:cNvPr id="11266" name="Picture 2" descr="http://mural.uv.es/pnatgep/images/untitl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937" y="868998"/>
            <a:ext cx="2181713" cy="2218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masambiente.files.wordpress.com/2011/03/desarrollo-sustentable-sostenible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81414"/>
            <a:ext cx="2442042" cy="17765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782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626</TotalTime>
  <Words>628</Words>
  <Application>Microsoft Office PowerPoint</Application>
  <PresentationFormat>On-screen Show (4:3)</PresentationFormat>
  <Paragraphs>160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Martha del Angel Tecnologico de Monterrey, México  Lifelong Learning &amp; Research, Glasgow, Scotland May 14, 2012</vt:lpstr>
      <vt:lpstr>Slide 2</vt:lpstr>
      <vt:lpstr>Mexico: population over 60 years of age (1950-2010) </vt:lpstr>
      <vt:lpstr>Justification</vt:lpstr>
      <vt:lpstr>Justification</vt:lpstr>
      <vt:lpstr>Proposal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Dra. Lucrecia Lozano Enero 2012 </dc:title>
  <dc:creator>Rald</dc:creator>
  <cp:lastModifiedBy>Martha del Angel</cp:lastModifiedBy>
  <cp:revision>47</cp:revision>
  <dcterms:created xsi:type="dcterms:W3CDTF">2012-04-23T16:48:47Z</dcterms:created>
  <dcterms:modified xsi:type="dcterms:W3CDTF">2012-05-09T03:28:46Z</dcterms:modified>
</cp:coreProperties>
</file>