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86" r:id="rId5"/>
    <p:sldId id="502" r:id="rId6"/>
    <p:sldId id="499" r:id="rId7"/>
    <p:sldId id="480" r:id="rId8"/>
    <p:sldId id="484" r:id="rId9"/>
    <p:sldId id="477" r:id="rId10"/>
    <p:sldId id="479" r:id="rId11"/>
    <p:sldId id="491" r:id="rId12"/>
    <p:sldId id="476" r:id="rId13"/>
    <p:sldId id="497" r:id="rId14"/>
    <p:sldId id="498" r:id="rId15"/>
    <p:sldId id="485" r:id="rId16"/>
    <p:sldId id="486" r:id="rId17"/>
    <p:sldId id="487" r:id="rId18"/>
    <p:sldId id="488" r:id="rId19"/>
    <p:sldId id="489" r:id="rId20"/>
    <p:sldId id="393" r:id="rId21"/>
    <p:sldId id="394" r:id="rId22"/>
    <p:sldId id="395" r:id="rId23"/>
    <p:sldId id="4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678" autoAdjust="0"/>
  </p:normalViewPr>
  <p:slideViewPr>
    <p:cSldViewPr>
      <p:cViewPr>
        <p:scale>
          <a:sx n="81" d="100"/>
          <a:sy n="81" d="100"/>
        </p:scale>
        <p:origin x="-1836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93DB2-F2EA-4DFE-857D-286AE4FCD7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C30B18-4866-4E6C-BC29-4637FB2911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/>
            <a:t>PURPOSE</a:t>
          </a:r>
        </a:p>
        <a:p>
          <a:r>
            <a:rPr kumimoji="0" lang="en-GB" sz="20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E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mbedding </a:t>
          </a:r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a commitment to public engagement  in institutional mission and strategy, and championing that commitment at all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levels</a:t>
          </a:r>
          <a:endParaRPr lang="en-GB" sz="1600" dirty="0"/>
        </a:p>
      </dgm:t>
    </dgm:pt>
    <dgm:pt modelId="{37AFF1FC-7E1A-4F8B-BE73-8B0A4DC2D094}" type="parTrans" cxnId="{D39F7E7B-98E4-4C5D-B858-33F46F40CF12}">
      <dgm:prSet/>
      <dgm:spPr/>
      <dgm:t>
        <a:bodyPr/>
        <a:lstStyle/>
        <a:p>
          <a:endParaRPr lang="en-GB"/>
        </a:p>
      </dgm:t>
    </dgm:pt>
    <dgm:pt modelId="{44DC5D21-42EE-4304-A923-011ED9767B77}" type="sibTrans" cxnId="{D39F7E7B-98E4-4C5D-B858-33F46F40CF12}">
      <dgm:prSet/>
      <dgm:spPr/>
      <dgm:t>
        <a:bodyPr/>
        <a:lstStyle/>
        <a:p>
          <a:endParaRPr lang="en-GB"/>
        </a:p>
      </dgm:t>
    </dgm:pt>
    <dgm:pt modelId="{4CA37712-BD26-4A14-8355-64AD3BA4A77F}">
      <dgm:prSet phldrT="[Text]" custT="1"/>
      <dgm:spPr/>
      <dgm:t>
        <a:bodyPr/>
        <a:lstStyle/>
        <a:p>
          <a:r>
            <a:rPr lang="en-GB" sz="2000" b="1" dirty="0" smtClean="0"/>
            <a:t>PROCESS</a:t>
          </a:r>
        </a:p>
        <a:p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Investing in systems and processes that facilitate involvement, maximise impact and help to ensure quality and value for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money</a:t>
          </a:r>
          <a:endParaRPr lang="en-GB" sz="1800" b="1" dirty="0" smtClean="0"/>
        </a:p>
      </dgm:t>
    </dgm:pt>
    <dgm:pt modelId="{1940239E-9E45-42F8-BB1D-09BEEF782FD8}" type="parTrans" cxnId="{0DF67B26-340B-4DF9-AB77-7179AAE4D536}">
      <dgm:prSet/>
      <dgm:spPr/>
      <dgm:t>
        <a:bodyPr/>
        <a:lstStyle/>
        <a:p>
          <a:endParaRPr lang="en-GB"/>
        </a:p>
      </dgm:t>
    </dgm:pt>
    <dgm:pt modelId="{7D1BCE18-130C-49CF-88DD-9941F95AF9AB}" type="sibTrans" cxnId="{0DF67B26-340B-4DF9-AB77-7179AAE4D536}">
      <dgm:prSet/>
      <dgm:spPr/>
      <dgm:t>
        <a:bodyPr/>
        <a:lstStyle/>
        <a:p>
          <a:endParaRPr lang="en-GB"/>
        </a:p>
      </dgm:t>
    </dgm:pt>
    <dgm:pt modelId="{08AD0F4B-8C2B-4C44-B33D-72573C187D8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GB" sz="2000" b="1" dirty="0" smtClean="0"/>
            <a:t>PEOPLE</a:t>
          </a:r>
        </a:p>
        <a:p>
          <a:pPr algn="ctr"/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Involving staff, students and representatives of the public and using their energy, expertise and feedback  to shape the strategy and its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delivery</a:t>
          </a:r>
        </a:p>
      </dgm:t>
    </dgm:pt>
    <dgm:pt modelId="{0D05C63D-0F4E-4D92-B610-F3327F239E07}" type="parTrans" cxnId="{1DF9D504-5323-42CF-9426-9CF18D7EA8BD}">
      <dgm:prSet/>
      <dgm:spPr/>
      <dgm:t>
        <a:bodyPr/>
        <a:lstStyle/>
        <a:p>
          <a:endParaRPr lang="en-GB"/>
        </a:p>
      </dgm:t>
    </dgm:pt>
    <dgm:pt modelId="{05200B10-D082-4F29-818B-8F1E15CABBF2}" type="sibTrans" cxnId="{1DF9D504-5323-42CF-9426-9CF18D7EA8BD}">
      <dgm:prSet/>
      <dgm:spPr/>
      <dgm:t>
        <a:bodyPr/>
        <a:lstStyle/>
        <a:p>
          <a:endParaRPr lang="en-GB"/>
        </a:p>
      </dgm:t>
    </dgm:pt>
    <dgm:pt modelId="{630C818B-2630-4961-8F41-592A208D2730}" type="pres">
      <dgm:prSet presAssocID="{F5993DB2-F2EA-4DFE-857D-286AE4FCD7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17022B-B9AD-47AE-BE65-3BF73CAEC80E}" type="pres">
      <dgm:prSet presAssocID="{B6C30B18-4866-4E6C-BC29-4637FB2911D2}" presName="node" presStyleLbl="node1" presStyleIdx="0" presStyleCnt="3" custScaleX="126846" custScaleY="115188" custRadScaleRad="804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48716-E5C2-4F08-BBF3-25936D969D2D}" type="pres">
      <dgm:prSet presAssocID="{B6C30B18-4866-4E6C-BC29-4637FB2911D2}" presName="spNode" presStyleCnt="0"/>
      <dgm:spPr/>
    </dgm:pt>
    <dgm:pt modelId="{125AD861-1801-4858-B1F4-7283E9EDB1A4}" type="pres">
      <dgm:prSet presAssocID="{44DC5D21-42EE-4304-A923-011ED9767B77}" presName="sibTrans" presStyleLbl="sibTrans1D1" presStyleIdx="0" presStyleCnt="3"/>
      <dgm:spPr/>
      <dgm:t>
        <a:bodyPr/>
        <a:lstStyle/>
        <a:p>
          <a:endParaRPr lang="en-GB"/>
        </a:p>
      </dgm:t>
    </dgm:pt>
    <dgm:pt modelId="{08B289AE-7179-46E5-B06B-40730AD6209E}" type="pres">
      <dgm:prSet presAssocID="{4CA37712-BD26-4A14-8355-64AD3BA4A77F}" presName="node" presStyleLbl="node1" presStyleIdx="1" presStyleCnt="3" custScaleX="134318" custScaleY="123359" custRadScaleRad="104035" custRadScaleInc="9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E8E71-67D1-4D1C-A3C0-07D845A56C65}" type="pres">
      <dgm:prSet presAssocID="{4CA37712-BD26-4A14-8355-64AD3BA4A77F}" presName="spNode" presStyleCnt="0"/>
      <dgm:spPr/>
    </dgm:pt>
    <dgm:pt modelId="{26BE0280-30EB-411B-A935-87D1B636C3D5}" type="pres">
      <dgm:prSet presAssocID="{7D1BCE18-130C-49CF-88DD-9941F95AF9AB}" presName="sibTrans" presStyleLbl="sibTrans1D1" presStyleIdx="1" presStyleCnt="3"/>
      <dgm:spPr/>
      <dgm:t>
        <a:bodyPr/>
        <a:lstStyle/>
        <a:p>
          <a:endParaRPr lang="en-GB"/>
        </a:p>
      </dgm:t>
    </dgm:pt>
    <dgm:pt modelId="{73104454-ED2E-465D-8D41-881BF8166FD8}" type="pres">
      <dgm:prSet presAssocID="{08AD0F4B-8C2B-4C44-B33D-72573C187D80}" presName="node" presStyleLbl="node1" presStyleIdx="2" presStyleCnt="3" custScaleX="131640" custScaleY="120230" custRadScaleRad="104035" custRadScaleInc="-9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C1A11-3F70-4F80-8713-401FC8A91D12}" type="pres">
      <dgm:prSet presAssocID="{08AD0F4B-8C2B-4C44-B33D-72573C187D80}" presName="spNode" presStyleCnt="0"/>
      <dgm:spPr/>
    </dgm:pt>
    <dgm:pt modelId="{FAFB3BEB-404D-41A9-9533-CD5E88D4A69C}" type="pres">
      <dgm:prSet presAssocID="{05200B10-D082-4F29-818B-8F1E15CABBF2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2218B128-265B-44C9-BFC5-211A1D3B8824}" type="presOf" srcId="{44DC5D21-42EE-4304-A923-011ED9767B77}" destId="{125AD861-1801-4858-B1F4-7283E9EDB1A4}" srcOrd="0" destOrd="0" presId="urn:microsoft.com/office/officeart/2005/8/layout/cycle5"/>
    <dgm:cxn modelId="{CB5EDE42-CB33-4725-9997-400A34202E7D}" type="presOf" srcId="{05200B10-D082-4F29-818B-8F1E15CABBF2}" destId="{FAFB3BEB-404D-41A9-9533-CD5E88D4A69C}" srcOrd="0" destOrd="0" presId="urn:microsoft.com/office/officeart/2005/8/layout/cycle5"/>
    <dgm:cxn modelId="{CC3E38A1-2E72-4CAD-BEDB-9E4949E0092A}" type="presOf" srcId="{4CA37712-BD26-4A14-8355-64AD3BA4A77F}" destId="{08B289AE-7179-46E5-B06B-40730AD6209E}" srcOrd="0" destOrd="0" presId="urn:microsoft.com/office/officeart/2005/8/layout/cycle5"/>
    <dgm:cxn modelId="{1DF9D504-5323-42CF-9426-9CF18D7EA8BD}" srcId="{F5993DB2-F2EA-4DFE-857D-286AE4FCD778}" destId="{08AD0F4B-8C2B-4C44-B33D-72573C187D80}" srcOrd="2" destOrd="0" parTransId="{0D05C63D-0F4E-4D92-B610-F3327F239E07}" sibTransId="{05200B10-D082-4F29-818B-8F1E15CABBF2}"/>
    <dgm:cxn modelId="{D39F7E7B-98E4-4C5D-B858-33F46F40CF12}" srcId="{F5993DB2-F2EA-4DFE-857D-286AE4FCD778}" destId="{B6C30B18-4866-4E6C-BC29-4637FB2911D2}" srcOrd="0" destOrd="0" parTransId="{37AFF1FC-7E1A-4F8B-BE73-8B0A4DC2D094}" sibTransId="{44DC5D21-42EE-4304-A923-011ED9767B77}"/>
    <dgm:cxn modelId="{0DF67B26-340B-4DF9-AB77-7179AAE4D536}" srcId="{F5993DB2-F2EA-4DFE-857D-286AE4FCD778}" destId="{4CA37712-BD26-4A14-8355-64AD3BA4A77F}" srcOrd="1" destOrd="0" parTransId="{1940239E-9E45-42F8-BB1D-09BEEF782FD8}" sibTransId="{7D1BCE18-130C-49CF-88DD-9941F95AF9AB}"/>
    <dgm:cxn modelId="{D16DC624-7B0F-4455-BC76-2A44DB2413CB}" type="presOf" srcId="{7D1BCE18-130C-49CF-88DD-9941F95AF9AB}" destId="{26BE0280-30EB-411B-A935-87D1B636C3D5}" srcOrd="0" destOrd="0" presId="urn:microsoft.com/office/officeart/2005/8/layout/cycle5"/>
    <dgm:cxn modelId="{F96BE4DC-1ED1-4413-AA9E-6C8CB263C02B}" type="presOf" srcId="{B6C30B18-4866-4E6C-BC29-4637FB2911D2}" destId="{0A17022B-B9AD-47AE-BE65-3BF73CAEC80E}" srcOrd="0" destOrd="0" presId="urn:microsoft.com/office/officeart/2005/8/layout/cycle5"/>
    <dgm:cxn modelId="{1543778A-AFE1-4FBF-956B-B6E89D52C1B0}" type="presOf" srcId="{F5993DB2-F2EA-4DFE-857D-286AE4FCD778}" destId="{630C818B-2630-4961-8F41-592A208D2730}" srcOrd="0" destOrd="0" presId="urn:microsoft.com/office/officeart/2005/8/layout/cycle5"/>
    <dgm:cxn modelId="{7E50F988-17C2-4F6B-A99E-8D924E09A641}" type="presOf" srcId="{08AD0F4B-8C2B-4C44-B33D-72573C187D80}" destId="{73104454-ED2E-465D-8D41-881BF8166FD8}" srcOrd="0" destOrd="0" presId="urn:microsoft.com/office/officeart/2005/8/layout/cycle5"/>
    <dgm:cxn modelId="{97180DF7-CF3A-49FD-B783-415B4F61E71C}" type="presParOf" srcId="{630C818B-2630-4961-8F41-592A208D2730}" destId="{0A17022B-B9AD-47AE-BE65-3BF73CAEC80E}" srcOrd="0" destOrd="0" presId="urn:microsoft.com/office/officeart/2005/8/layout/cycle5"/>
    <dgm:cxn modelId="{34C95664-D0BD-44EB-B6C8-5FCE4709FB37}" type="presParOf" srcId="{630C818B-2630-4961-8F41-592A208D2730}" destId="{55348716-E5C2-4F08-BBF3-25936D969D2D}" srcOrd="1" destOrd="0" presId="urn:microsoft.com/office/officeart/2005/8/layout/cycle5"/>
    <dgm:cxn modelId="{7CAA8B65-8A28-405D-A77B-66D181F1A2BC}" type="presParOf" srcId="{630C818B-2630-4961-8F41-592A208D2730}" destId="{125AD861-1801-4858-B1F4-7283E9EDB1A4}" srcOrd="2" destOrd="0" presId="urn:microsoft.com/office/officeart/2005/8/layout/cycle5"/>
    <dgm:cxn modelId="{267FD8E3-AB3F-4F32-B0F5-002F1FC49761}" type="presParOf" srcId="{630C818B-2630-4961-8F41-592A208D2730}" destId="{08B289AE-7179-46E5-B06B-40730AD6209E}" srcOrd="3" destOrd="0" presId="urn:microsoft.com/office/officeart/2005/8/layout/cycle5"/>
    <dgm:cxn modelId="{3ED4B16A-79F1-49BD-9982-9E7F534A5D38}" type="presParOf" srcId="{630C818B-2630-4961-8F41-592A208D2730}" destId="{AFBE8E71-67D1-4D1C-A3C0-07D845A56C65}" srcOrd="4" destOrd="0" presId="urn:microsoft.com/office/officeart/2005/8/layout/cycle5"/>
    <dgm:cxn modelId="{7255D64F-C5BF-4534-979E-877046C0FFF7}" type="presParOf" srcId="{630C818B-2630-4961-8F41-592A208D2730}" destId="{26BE0280-30EB-411B-A935-87D1B636C3D5}" srcOrd="5" destOrd="0" presId="urn:microsoft.com/office/officeart/2005/8/layout/cycle5"/>
    <dgm:cxn modelId="{80BDF200-A2DE-4660-BED4-22BAC87A3E67}" type="presParOf" srcId="{630C818B-2630-4961-8F41-592A208D2730}" destId="{73104454-ED2E-465D-8D41-881BF8166FD8}" srcOrd="6" destOrd="0" presId="urn:microsoft.com/office/officeart/2005/8/layout/cycle5"/>
    <dgm:cxn modelId="{1FB05F4B-8628-4F7A-8938-295BBD31BBC5}" type="presParOf" srcId="{630C818B-2630-4961-8F41-592A208D2730}" destId="{B73C1A11-3F70-4F80-8713-401FC8A91D12}" srcOrd="7" destOrd="0" presId="urn:microsoft.com/office/officeart/2005/8/layout/cycle5"/>
    <dgm:cxn modelId="{9AD4EA42-2DA5-4509-B7B1-666A52F6939B}" type="presParOf" srcId="{630C818B-2630-4961-8F41-592A208D2730}" destId="{FAFB3BEB-404D-41A9-9533-CD5E88D4A69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93DB2-F2EA-4DFE-857D-286AE4FCD7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C30B18-4866-4E6C-BC29-4637FB2911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/>
            <a:t>PURPOSE</a:t>
          </a:r>
        </a:p>
        <a:p>
          <a:r>
            <a:rPr kumimoji="0" lang="en-GB" sz="20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E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mbedding </a:t>
          </a:r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a commitment to public engagement  in institutional mission and strategy, and championing that commitment at all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levels</a:t>
          </a:r>
          <a:endParaRPr lang="en-GB" sz="1600" dirty="0"/>
        </a:p>
      </dgm:t>
    </dgm:pt>
    <dgm:pt modelId="{37AFF1FC-7E1A-4F8B-BE73-8B0A4DC2D094}" type="parTrans" cxnId="{D39F7E7B-98E4-4C5D-B858-33F46F40CF12}">
      <dgm:prSet/>
      <dgm:spPr/>
      <dgm:t>
        <a:bodyPr/>
        <a:lstStyle/>
        <a:p>
          <a:endParaRPr lang="en-GB"/>
        </a:p>
      </dgm:t>
    </dgm:pt>
    <dgm:pt modelId="{44DC5D21-42EE-4304-A923-011ED9767B77}" type="sibTrans" cxnId="{D39F7E7B-98E4-4C5D-B858-33F46F40CF12}">
      <dgm:prSet/>
      <dgm:spPr/>
      <dgm:t>
        <a:bodyPr/>
        <a:lstStyle/>
        <a:p>
          <a:endParaRPr lang="en-GB"/>
        </a:p>
      </dgm:t>
    </dgm:pt>
    <dgm:pt modelId="{08AD0F4B-8C2B-4C44-B33D-72573C187D8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GB" sz="2000" b="1" dirty="0" smtClean="0"/>
            <a:t>PEOPLE</a:t>
          </a:r>
        </a:p>
        <a:p>
          <a:pPr algn="ctr"/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Involving staff, students and representatives of the public and using their energy, expertise and feedback  to shape the strategy and its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delivery</a:t>
          </a:r>
        </a:p>
      </dgm:t>
    </dgm:pt>
    <dgm:pt modelId="{0D05C63D-0F4E-4D92-B610-F3327F239E07}" type="parTrans" cxnId="{1DF9D504-5323-42CF-9426-9CF18D7EA8BD}">
      <dgm:prSet/>
      <dgm:spPr/>
      <dgm:t>
        <a:bodyPr/>
        <a:lstStyle/>
        <a:p>
          <a:endParaRPr lang="en-GB"/>
        </a:p>
      </dgm:t>
    </dgm:pt>
    <dgm:pt modelId="{05200B10-D082-4F29-818B-8F1E15CABBF2}" type="sibTrans" cxnId="{1DF9D504-5323-42CF-9426-9CF18D7EA8BD}">
      <dgm:prSet/>
      <dgm:spPr/>
      <dgm:t>
        <a:bodyPr/>
        <a:lstStyle/>
        <a:p>
          <a:endParaRPr lang="en-GB"/>
        </a:p>
      </dgm:t>
    </dgm:pt>
    <dgm:pt modelId="{4CA37712-BD26-4A14-8355-64AD3BA4A77F}">
      <dgm:prSet phldrT="[Text]" custT="1"/>
      <dgm:spPr/>
      <dgm:t>
        <a:bodyPr/>
        <a:lstStyle/>
        <a:p>
          <a:r>
            <a:rPr lang="en-GB" sz="2000" b="1" dirty="0" smtClean="0"/>
            <a:t>PROCESS</a:t>
          </a:r>
        </a:p>
        <a:p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Investing in systems and processes that facilitate involvement, maximise impact and help to ensure quality and value for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money</a:t>
          </a:r>
          <a:endParaRPr lang="en-GB" sz="1800" b="1" dirty="0" smtClean="0"/>
        </a:p>
      </dgm:t>
    </dgm:pt>
    <dgm:pt modelId="{7D1BCE18-130C-49CF-88DD-9941F95AF9AB}" type="sibTrans" cxnId="{0DF67B26-340B-4DF9-AB77-7179AAE4D536}">
      <dgm:prSet/>
      <dgm:spPr/>
      <dgm:t>
        <a:bodyPr/>
        <a:lstStyle/>
        <a:p>
          <a:endParaRPr lang="en-GB"/>
        </a:p>
      </dgm:t>
    </dgm:pt>
    <dgm:pt modelId="{1940239E-9E45-42F8-BB1D-09BEEF782FD8}" type="parTrans" cxnId="{0DF67B26-340B-4DF9-AB77-7179AAE4D536}">
      <dgm:prSet/>
      <dgm:spPr/>
      <dgm:t>
        <a:bodyPr/>
        <a:lstStyle/>
        <a:p>
          <a:endParaRPr lang="en-GB"/>
        </a:p>
      </dgm:t>
    </dgm:pt>
    <dgm:pt modelId="{630C818B-2630-4961-8F41-592A208D2730}" type="pres">
      <dgm:prSet presAssocID="{F5993DB2-F2EA-4DFE-857D-286AE4FCD7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17022B-B9AD-47AE-BE65-3BF73CAEC80E}" type="pres">
      <dgm:prSet presAssocID="{B6C30B18-4866-4E6C-BC29-4637FB2911D2}" presName="node" presStyleLbl="node1" presStyleIdx="0" presStyleCnt="3" custScaleX="126846" custScaleY="115188" custRadScaleRad="804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48716-E5C2-4F08-BBF3-25936D969D2D}" type="pres">
      <dgm:prSet presAssocID="{B6C30B18-4866-4E6C-BC29-4637FB2911D2}" presName="spNode" presStyleCnt="0"/>
      <dgm:spPr/>
    </dgm:pt>
    <dgm:pt modelId="{125AD861-1801-4858-B1F4-7283E9EDB1A4}" type="pres">
      <dgm:prSet presAssocID="{44DC5D21-42EE-4304-A923-011ED9767B77}" presName="sibTrans" presStyleLbl="sibTrans1D1" presStyleIdx="0" presStyleCnt="3"/>
      <dgm:spPr/>
      <dgm:t>
        <a:bodyPr/>
        <a:lstStyle/>
        <a:p>
          <a:endParaRPr lang="en-GB"/>
        </a:p>
      </dgm:t>
    </dgm:pt>
    <dgm:pt modelId="{08B289AE-7179-46E5-B06B-40730AD6209E}" type="pres">
      <dgm:prSet presAssocID="{4CA37712-BD26-4A14-8355-64AD3BA4A77F}" presName="node" presStyleLbl="node1" presStyleIdx="1" presStyleCnt="3" custScaleX="134318" custScaleY="123359" custRadScaleRad="104035" custRadScaleInc="9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E8E71-67D1-4D1C-A3C0-07D845A56C65}" type="pres">
      <dgm:prSet presAssocID="{4CA37712-BD26-4A14-8355-64AD3BA4A77F}" presName="spNode" presStyleCnt="0"/>
      <dgm:spPr/>
    </dgm:pt>
    <dgm:pt modelId="{26BE0280-30EB-411B-A935-87D1B636C3D5}" type="pres">
      <dgm:prSet presAssocID="{7D1BCE18-130C-49CF-88DD-9941F95AF9AB}" presName="sibTrans" presStyleLbl="sibTrans1D1" presStyleIdx="1" presStyleCnt="3"/>
      <dgm:spPr/>
      <dgm:t>
        <a:bodyPr/>
        <a:lstStyle/>
        <a:p>
          <a:endParaRPr lang="en-GB"/>
        </a:p>
      </dgm:t>
    </dgm:pt>
    <dgm:pt modelId="{73104454-ED2E-465D-8D41-881BF8166FD8}" type="pres">
      <dgm:prSet presAssocID="{08AD0F4B-8C2B-4C44-B33D-72573C187D80}" presName="node" presStyleLbl="node1" presStyleIdx="2" presStyleCnt="3" custScaleX="131640" custScaleY="120230" custRadScaleRad="104035" custRadScaleInc="-9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C1A11-3F70-4F80-8713-401FC8A91D12}" type="pres">
      <dgm:prSet presAssocID="{08AD0F4B-8C2B-4C44-B33D-72573C187D80}" presName="spNode" presStyleCnt="0"/>
      <dgm:spPr/>
    </dgm:pt>
    <dgm:pt modelId="{FAFB3BEB-404D-41A9-9533-CD5E88D4A69C}" type="pres">
      <dgm:prSet presAssocID="{05200B10-D082-4F29-818B-8F1E15CABBF2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006757C0-3E40-4EF9-B704-4CDFF4E783E6}" type="presOf" srcId="{7D1BCE18-130C-49CF-88DD-9941F95AF9AB}" destId="{26BE0280-30EB-411B-A935-87D1B636C3D5}" srcOrd="0" destOrd="0" presId="urn:microsoft.com/office/officeart/2005/8/layout/cycle5"/>
    <dgm:cxn modelId="{DD535132-4F27-465C-A112-142984C0BABE}" type="presOf" srcId="{4CA37712-BD26-4A14-8355-64AD3BA4A77F}" destId="{08B289AE-7179-46E5-B06B-40730AD6209E}" srcOrd="0" destOrd="0" presId="urn:microsoft.com/office/officeart/2005/8/layout/cycle5"/>
    <dgm:cxn modelId="{1A4902E2-D739-4A87-A8E7-F42E6D363ADB}" type="presOf" srcId="{05200B10-D082-4F29-818B-8F1E15CABBF2}" destId="{FAFB3BEB-404D-41A9-9533-CD5E88D4A69C}" srcOrd="0" destOrd="0" presId="urn:microsoft.com/office/officeart/2005/8/layout/cycle5"/>
    <dgm:cxn modelId="{D39F7E7B-98E4-4C5D-B858-33F46F40CF12}" srcId="{F5993DB2-F2EA-4DFE-857D-286AE4FCD778}" destId="{B6C30B18-4866-4E6C-BC29-4637FB2911D2}" srcOrd="0" destOrd="0" parTransId="{37AFF1FC-7E1A-4F8B-BE73-8B0A4DC2D094}" sibTransId="{44DC5D21-42EE-4304-A923-011ED9767B77}"/>
    <dgm:cxn modelId="{0DF67B26-340B-4DF9-AB77-7179AAE4D536}" srcId="{F5993DB2-F2EA-4DFE-857D-286AE4FCD778}" destId="{4CA37712-BD26-4A14-8355-64AD3BA4A77F}" srcOrd="1" destOrd="0" parTransId="{1940239E-9E45-42F8-BB1D-09BEEF782FD8}" sibTransId="{7D1BCE18-130C-49CF-88DD-9941F95AF9AB}"/>
    <dgm:cxn modelId="{25C91E8A-A2D5-48E1-9D9B-25AF7FDF382D}" type="presOf" srcId="{F5993DB2-F2EA-4DFE-857D-286AE4FCD778}" destId="{630C818B-2630-4961-8F41-592A208D2730}" srcOrd="0" destOrd="0" presId="urn:microsoft.com/office/officeart/2005/8/layout/cycle5"/>
    <dgm:cxn modelId="{3286B0CE-229B-408B-8D73-87F6B90DEB33}" type="presOf" srcId="{B6C30B18-4866-4E6C-BC29-4637FB2911D2}" destId="{0A17022B-B9AD-47AE-BE65-3BF73CAEC80E}" srcOrd="0" destOrd="0" presId="urn:microsoft.com/office/officeart/2005/8/layout/cycle5"/>
    <dgm:cxn modelId="{B471921C-4811-4610-A7E4-604F6066E280}" type="presOf" srcId="{08AD0F4B-8C2B-4C44-B33D-72573C187D80}" destId="{73104454-ED2E-465D-8D41-881BF8166FD8}" srcOrd="0" destOrd="0" presId="urn:microsoft.com/office/officeart/2005/8/layout/cycle5"/>
    <dgm:cxn modelId="{4278FDFA-7AF6-429A-8B7E-67433DC73AE4}" type="presOf" srcId="{44DC5D21-42EE-4304-A923-011ED9767B77}" destId="{125AD861-1801-4858-B1F4-7283E9EDB1A4}" srcOrd="0" destOrd="0" presId="urn:microsoft.com/office/officeart/2005/8/layout/cycle5"/>
    <dgm:cxn modelId="{1DF9D504-5323-42CF-9426-9CF18D7EA8BD}" srcId="{F5993DB2-F2EA-4DFE-857D-286AE4FCD778}" destId="{08AD0F4B-8C2B-4C44-B33D-72573C187D80}" srcOrd="2" destOrd="0" parTransId="{0D05C63D-0F4E-4D92-B610-F3327F239E07}" sibTransId="{05200B10-D082-4F29-818B-8F1E15CABBF2}"/>
    <dgm:cxn modelId="{5ADC4319-99AB-4BF4-9360-01AD65EC670E}" type="presParOf" srcId="{630C818B-2630-4961-8F41-592A208D2730}" destId="{0A17022B-B9AD-47AE-BE65-3BF73CAEC80E}" srcOrd="0" destOrd="0" presId="urn:microsoft.com/office/officeart/2005/8/layout/cycle5"/>
    <dgm:cxn modelId="{3339C6AB-168C-403D-AE50-8AAF52E77F7C}" type="presParOf" srcId="{630C818B-2630-4961-8F41-592A208D2730}" destId="{55348716-E5C2-4F08-BBF3-25936D969D2D}" srcOrd="1" destOrd="0" presId="urn:microsoft.com/office/officeart/2005/8/layout/cycle5"/>
    <dgm:cxn modelId="{EE41B0A9-F50D-41A6-91C5-78BEADB08B13}" type="presParOf" srcId="{630C818B-2630-4961-8F41-592A208D2730}" destId="{125AD861-1801-4858-B1F4-7283E9EDB1A4}" srcOrd="2" destOrd="0" presId="urn:microsoft.com/office/officeart/2005/8/layout/cycle5"/>
    <dgm:cxn modelId="{A90754B8-D361-49F8-B647-F7D3BBA9A0D0}" type="presParOf" srcId="{630C818B-2630-4961-8F41-592A208D2730}" destId="{08B289AE-7179-46E5-B06B-40730AD6209E}" srcOrd="3" destOrd="0" presId="urn:microsoft.com/office/officeart/2005/8/layout/cycle5"/>
    <dgm:cxn modelId="{6A097A7B-3C15-4DC0-9A28-05FD28A2EBF5}" type="presParOf" srcId="{630C818B-2630-4961-8F41-592A208D2730}" destId="{AFBE8E71-67D1-4D1C-A3C0-07D845A56C65}" srcOrd="4" destOrd="0" presId="urn:microsoft.com/office/officeart/2005/8/layout/cycle5"/>
    <dgm:cxn modelId="{414CE578-5566-4F5C-A0EE-23D9A5CE9766}" type="presParOf" srcId="{630C818B-2630-4961-8F41-592A208D2730}" destId="{26BE0280-30EB-411B-A935-87D1B636C3D5}" srcOrd="5" destOrd="0" presId="urn:microsoft.com/office/officeart/2005/8/layout/cycle5"/>
    <dgm:cxn modelId="{1E6FB3C1-1A31-4761-A180-78FF0BF2458D}" type="presParOf" srcId="{630C818B-2630-4961-8F41-592A208D2730}" destId="{73104454-ED2E-465D-8D41-881BF8166FD8}" srcOrd="6" destOrd="0" presId="urn:microsoft.com/office/officeart/2005/8/layout/cycle5"/>
    <dgm:cxn modelId="{258AB9A7-37C0-430B-9EB0-CD792CEBC430}" type="presParOf" srcId="{630C818B-2630-4961-8F41-592A208D2730}" destId="{B73C1A11-3F70-4F80-8713-401FC8A91D12}" srcOrd="7" destOrd="0" presId="urn:microsoft.com/office/officeart/2005/8/layout/cycle5"/>
    <dgm:cxn modelId="{6BAC882D-7B20-49B9-A432-D7001E6ABDBF}" type="presParOf" srcId="{630C818B-2630-4961-8F41-592A208D2730}" destId="{FAFB3BEB-404D-41A9-9533-CD5E88D4A69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993DB2-F2EA-4DFE-857D-286AE4FCD7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C30B18-4866-4E6C-BC29-4637FB2911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/>
            <a:t>PURPOSE</a:t>
          </a:r>
        </a:p>
        <a:p>
          <a:r>
            <a:rPr kumimoji="0" lang="en-GB" sz="20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E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mbedding </a:t>
          </a:r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a commitment to public engagement  in institutional mission and strategy, and championing that commitment at all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levels</a:t>
          </a:r>
          <a:endParaRPr lang="en-GB" sz="1600" dirty="0"/>
        </a:p>
      </dgm:t>
    </dgm:pt>
    <dgm:pt modelId="{37AFF1FC-7E1A-4F8B-BE73-8B0A4DC2D094}" type="parTrans" cxnId="{D39F7E7B-98E4-4C5D-B858-33F46F40CF12}">
      <dgm:prSet/>
      <dgm:spPr/>
      <dgm:t>
        <a:bodyPr/>
        <a:lstStyle/>
        <a:p>
          <a:endParaRPr lang="en-GB"/>
        </a:p>
      </dgm:t>
    </dgm:pt>
    <dgm:pt modelId="{44DC5D21-42EE-4304-A923-011ED9767B77}" type="sibTrans" cxnId="{D39F7E7B-98E4-4C5D-B858-33F46F40CF12}">
      <dgm:prSet/>
      <dgm:spPr/>
      <dgm:t>
        <a:bodyPr/>
        <a:lstStyle/>
        <a:p>
          <a:endParaRPr lang="en-GB"/>
        </a:p>
      </dgm:t>
    </dgm:pt>
    <dgm:pt modelId="{4CA37712-BD26-4A14-8355-64AD3BA4A77F}">
      <dgm:prSet phldrT="[Text]" custT="1"/>
      <dgm:spPr/>
      <dgm:t>
        <a:bodyPr/>
        <a:lstStyle/>
        <a:p>
          <a:r>
            <a:rPr lang="en-GB" sz="2000" b="1" dirty="0" smtClean="0"/>
            <a:t>PROCESS</a:t>
          </a:r>
        </a:p>
        <a:p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Investing in systems and processes that facilitate involvement, maximise impact and help to ensure quality and value for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money</a:t>
          </a:r>
          <a:endParaRPr lang="en-GB" sz="1800" b="1" dirty="0" smtClean="0"/>
        </a:p>
      </dgm:t>
    </dgm:pt>
    <dgm:pt modelId="{1940239E-9E45-42F8-BB1D-09BEEF782FD8}" type="parTrans" cxnId="{0DF67B26-340B-4DF9-AB77-7179AAE4D536}">
      <dgm:prSet/>
      <dgm:spPr/>
      <dgm:t>
        <a:bodyPr/>
        <a:lstStyle/>
        <a:p>
          <a:endParaRPr lang="en-GB"/>
        </a:p>
      </dgm:t>
    </dgm:pt>
    <dgm:pt modelId="{7D1BCE18-130C-49CF-88DD-9941F95AF9AB}" type="sibTrans" cxnId="{0DF67B26-340B-4DF9-AB77-7179AAE4D536}">
      <dgm:prSet/>
      <dgm:spPr/>
      <dgm:t>
        <a:bodyPr/>
        <a:lstStyle/>
        <a:p>
          <a:endParaRPr lang="en-GB"/>
        </a:p>
      </dgm:t>
    </dgm:pt>
    <dgm:pt modelId="{08AD0F4B-8C2B-4C44-B33D-72573C187D8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GB" sz="2000" b="1" dirty="0" smtClean="0"/>
            <a:t>PEOPLE</a:t>
          </a:r>
        </a:p>
        <a:p>
          <a:pPr algn="ctr"/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Involving staff, students and representatives of the public and using their energy, expertise and feedback  to shape the strategy and its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delivery</a:t>
          </a:r>
        </a:p>
      </dgm:t>
    </dgm:pt>
    <dgm:pt modelId="{0D05C63D-0F4E-4D92-B610-F3327F239E07}" type="parTrans" cxnId="{1DF9D504-5323-42CF-9426-9CF18D7EA8BD}">
      <dgm:prSet/>
      <dgm:spPr/>
      <dgm:t>
        <a:bodyPr/>
        <a:lstStyle/>
        <a:p>
          <a:endParaRPr lang="en-GB"/>
        </a:p>
      </dgm:t>
    </dgm:pt>
    <dgm:pt modelId="{05200B10-D082-4F29-818B-8F1E15CABBF2}" type="sibTrans" cxnId="{1DF9D504-5323-42CF-9426-9CF18D7EA8BD}">
      <dgm:prSet/>
      <dgm:spPr/>
      <dgm:t>
        <a:bodyPr/>
        <a:lstStyle/>
        <a:p>
          <a:endParaRPr lang="en-GB"/>
        </a:p>
      </dgm:t>
    </dgm:pt>
    <dgm:pt modelId="{630C818B-2630-4961-8F41-592A208D2730}" type="pres">
      <dgm:prSet presAssocID="{F5993DB2-F2EA-4DFE-857D-286AE4FCD7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17022B-B9AD-47AE-BE65-3BF73CAEC80E}" type="pres">
      <dgm:prSet presAssocID="{B6C30B18-4866-4E6C-BC29-4637FB2911D2}" presName="node" presStyleLbl="node1" presStyleIdx="0" presStyleCnt="3" custScaleX="126846" custScaleY="115188" custRadScaleRad="804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48716-E5C2-4F08-BBF3-25936D969D2D}" type="pres">
      <dgm:prSet presAssocID="{B6C30B18-4866-4E6C-BC29-4637FB2911D2}" presName="spNode" presStyleCnt="0"/>
      <dgm:spPr/>
    </dgm:pt>
    <dgm:pt modelId="{125AD861-1801-4858-B1F4-7283E9EDB1A4}" type="pres">
      <dgm:prSet presAssocID="{44DC5D21-42EE-4304-A923-011ED9767B77}" presName="sibTrans" presStyleLbl="sibTrans1D1" presStyleIdx="0" presStyleCnt="3"/>
      <dgm:spPr/>
      <dgm:t>
        <a:bodyPr/>
        <a:lstStyle/>
        <a:p>
          <a:endParaRPr lang="en-GB"/>
        </a:p>
      </dgm:t>
    </dgm:pt>
    <dgm:pt modelId="{08B289AE-7179-46E5-B06B-40730AD6209E}" type="pres">
      <dgm:prSet presAssocID="{4CA37712-BD26-4A14-8355-64AD3BA4A77F}" presName="node" presStyleLbl="node1" presStyleIdx="1" presStyleCnt="3" custScaleX="134318" custScaleY="123359" custRadScaleRad="104035" custRadScaleInc="9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E8E71-67D1-4D1C-A3C0-07D845A56C65}" type="pres">
      <dgm:prSet presAssocID="{4CA37712-BD26-4A14-8355-64AD3BA4A77F}" presName="spNode" presStyleCnt="0"/>
      <dgm:spPr/>
    </dgm:pt>
    <dgm:pt modelId="{26BE0280-30EB-411B-A935-87D1B636C3D5}" type="pres">
      <dgm:prSet presAssocID="{7D1BCE18-130C-49CF-88DD-9941F95AF9AB}" presName="sibTrans" presStyleLbl="sibTrans1D1" presStyleIdx="1" presStyleCnt="3"/>
      <dgm:spPr/>
      <dgm:t>
        <a:bodyPr/>
        <a:lstStyle/>
        <a:p>
          <a:endParaRPr lang="en-GB"/>
        </a:p>
      </dgm:t>
    </dgm:pt>
    <dgm:pt modelId="{73104454-ED2E-465D-8D41-881BF8166FD8}" type="pres">
      <dgm:prSet presAssocID="{08AD0F4B-8C2B-4C44-B33D-72573C187D80}" presName="node" presStyleLbl="node1" presStyleIdx="2" presStyleCnt="3" custScaleX="131640" custScaleY="120230" custRadScaleRad="104035" custRadScaleInc="-9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C1A11-3F70-4F80-8713-401FC8A91D12}" type="pres">
      <dgm:prSet presAssocID="{08AD0F4B-8C2B-4C44-B33D-72573C187D80}" presName="spNode" presStyleCnt="0"/>
      <dgm:spPr/>
    </dgm:pt>
    <dgm:pt modelId="{FAFB3BEB-404D-41A9-9533-CD5E88D4A69C}" type="pres">
      <dgm:prSet presAssocID="{05200B10-D082-4F29-818B-8F1E15CABBF2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8F969D89-5CED-4218-A825-C1734C9CCE6F}" type="presOf" srcId="{08AD0F4B-8C2B-4C44-B33D-72573C187D80}" destId="{73104454-ED2E-465D-8D41-881BF8166FD8}" srcOrd="0" destOrd="0" presId="urn:microsoft.com/office/officeart/2005/8/layout/cycle5"/>
    <dgm:cxn modelId="{3488AE91-8BBC-4F5A-ADD9-149148BB560B}" type="presOf" srcId="{B6C30B18-4866-4E6C-BC29-4637FB2911D2}" destId="{0A17022B-B9AD-47AE-BE65-3BF73CAEC80E}" srcOrd="0" destOrd="0" presId="urn:microsoft.com/office/officeart/2005/8/layout/cycle5"/>
    <dgm:cxn modelId="{984F5C9B-686C-4F06-B7C3-5354CC3729C1}" type="presOf" srcId="{F5993DB2-F2EA-4DFE-857D-286AE4FCD778}" destId="{630C818B-2630-4961-8F41-592A208D2730}" srcOrd="0" destOrd="0" presId="urn:microsoft.com/office/officeart/2005/8/layout/cycle5"/>
    <dgm:cxn modelId="{481B9914-56C2-4B4E-945D-75646D5879B4}" type="presOf" srcId="{4CA37712-BD26-4A14-8355-64AD3BA4A77F}" destId="{08B289AE-7179-46E5-B06B-40730AD6209E}" srcOrd="0" destOrd="0" presId="urn:microsoft.com/office/officeart/2005/8/layout/cycle5"/>
    <dgm:cxn modelId="{D39F7E7B-98E4-4C5D-B858-33F46F40CF12}" srcId="{F5993DB2-F2EA-4DFE-857D-286AE4FCD778}" destId="{B6C30B18-4866-4E6C-BC29-4637FB2911D2}" srcOrd="0" destOrd="0" parTransId="{37AFF1FC-7E1A-4F8B-BE73-8B0A4DC2D094}" sibTransId="{44DC5D21-42EE-4304-A923-011ED9767B77}"/>
    <dgm:cxn modelId="{D47A3D6D-E142-47E9-AC28-384AF087643D}" type="presOf" srcId="{05200B10-D082-4F29-818B-8F1E15CABBF2}" destId="{FAFB3BEB-404D-41A9-9533-CD5E88D4A69C}" srcOrd="0" destOrd="0" presId="urn:microsoft.com/office/officeart/2005/8/layout/cycle5"/>
    <dgm:cxn modelId="{0DF67B26-340B-4DF9-AB77-7179AAE4D536}" srcId="{F5993DB2-F2EA-4DFE-857D-286AE4FCD778}" destId="{4CA37712-BD26-4A14-8355-64AD3BA4A77F}" srcOrd="1" destOrd="0" parTransId="{1940239E-9E45-42F8-BB1D-09BEEF782FD8}" sibTransId="{7D1BCE18-130C-49CF-88DD-9941F95AF9AB}"/>
    <dgm:cxn modelId="{9E20F5C0-4B1C-48F2-A851-F3C650EE2A60}" type="presOf" srcId="{44DC5D21-42EE-4304-A923-011ED9767B77}" destId="{125AD861-1801-4858-B1F4-7283E9EDB1A4}" srcOrd="0" destOrd="0" presId="urn:microsoft.com/office/officeart/2005/8/layout/cycle5"/>
    <dgm:cxn modelId="{2BA26A19-7DF6-4BEC-9A92-0E203D150C30}" type="presOf" srcId="{7D1BCE18-130C-49CF-88DD-9941F95AF9AB}" destId="{26BE0280-30EB-411B-A935-87D1B636C3D5}" srcOrd="0" destOrd="0" presId="urn:microsoft.com/office/officeart/2005/8/layout/cycle5"/>
    <dgm:cxn modelId="{1DF9D504-5323-42CF-9426-9CF18D7EA8BD}" srcId="{F5993DB2-F2EA-4DFE-857D-286AE4FCD778}" destId="{08AD0F4B-8C2B-4C44-B33D-72573C187D80}" srcOrd="2" destOrd="0" parTransId="{0D05C63D-0F4E-4D92-B610-F3327F239E07}" sibTransId="{05200B10-D082-4F29-818B-8F1E15CABBF2}"/>
    <dgm:cxn modelId="{A026D41F-467A-48D9-B950-D81194F73FC1}" type="presParOf" srcId="{630C818B-2630-4961-8F41-592A208D2730}" destId="{0A17022B-B9AD-47AE-BE65-3BF73CAEC80E}" srcOrd="0" destOrd="0" presId="urn:microsoft.com/office/officeart/2005/8/layout/cycle5"/>
    <dgm:cxn modelId="{B03A5173-51C9-4ACB-8241-5104DB929441}" type="presParOf" srcId="{630C818B-2630-4961-8F41-592A208D2730}" destId="{55348716-E5C2-4F08-BBF3-25936D969D2D}" srcOrd="1" destOrd="0" presId="urn:microsoft.com/office/officeart/2005/8/layout/cycle5"/>
    <dgm:cxn modelId="{90474104-AC97-4DA8-849F-90CB459868D9}" type="presParOf" srcId="{630C818B-2630-4961-8F41-592A208D2730}" destId="{125AD861-1801-4858-B1F4-7283E9EDB1A4}" srcOrd="2" destOrd="0" presId="urn:microsoft.com/office/officeart/2005/8/layout/cycle5"/>
    <dgm:cxn modelId="{84933DBC-96F4-4597-89BF-98B53F0F1BA9}" type="presParOf" srcId="{630C818B-2630-4961-8F41-592A208D2730}" destId="{08B289AE-7179-46E5-B06B-40730AD6209E}" srcOrd="3" destOrd="0" presId="urn:microsoft.com/office/officeart/2005/8/layout/cycle5"/>
    <dgm:cxn modelId="{4EA570C0-7EBB-4AC7-8D11-8F0A93C7A9E2}" type="presParOf" srcId="{630C818B-2630-4961-8F41-592A208D2730}" destId="{AFBE8E71-67D1-4D1C-A3C0-07D845A56C65}" srcOrd="4" destOrd="0" presId="urn:microsoft.com/office/officeart/2005/8/layout/cycle5"/>
    <dgm:cxn modelId="{7FE39D07-9083-4F22-995A-C609C7A15573}" type="presParOf" srcId="{630C818B-2630-4961-8F41-592A208D2730}" destId="{26BE0280-30EB-411B-A935-87D1B636C3D5}" srcOrd="5" destOrd="0" presId="urn:microsoft.com/office/officeart/2005/8/layout/cycle5"/>
    <dgm:cxn modelId="{74ACEE6E-2D93-4A9C-BA6E-E5F033D50E5D}" type="presParOf" srcId="{630C818B-2630-4961-8F41-592A208D2730}" destId="{73104454-ED2E-465D-8D41-881BF8166FD8}" srcOrd="6" destOrd="0" presId="urn:microsoft.com/office/officeart/2005/8/layout/cycle5"/>
    <dgm:cxn modelId="{13716F77-7501-40EB-AF2D-78050EBCDCEF}" type="presParOf" srcId="{630C818B-2630-4961-8F41-592A208D2730}" destId="{B73C1A11-3F70-4F80-8713-401FC8A91D12}" srcOrd="7" destOrd="0" presId="urn:microsoft.com/office/officeart/2005/8/layout/cycle5"/>
    <dgm:cxn modelId="{1577E3A4-7739-4973-8C8F-35436D898F88}" type="presParOf" srcId="{630C818B-2630-4961-8F41-592A208D2730}" destId="{FAFB3BEB-404D-41A9-9533-CD5E88D4A69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993DB2-F2EA-4DFE-857D-286AE4FCD7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C30B18-4866-4E6C-BC29-4637FB2911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/>
            <a:t>PURPOSE</a:t>
          </a:r>
        </a:p>
        <a:p>
          <a:r>
            <a:rPr kumimoji="0" lang="en-GB" sz="20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E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mbedding </a:t>
          </a:r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a commitment to public engagement  in institutional mission and strategy, and championing that commitment at all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levels</a:t>
          </a:r>
          <a:endParaRPr lang="en-GB" sz="1600" dirty="0"/>
        </a:p>
      </dgm:t>
    </dgm:pt>
    <dgm:pt modelId="{37AFF1FC-7E1A-4F8B-BE73-8B0A4DC2D094}" type="parTrans" cxnId="{D39F7E7B-98E4-4C5D-B858-33F46F40CF12}">
      <dgm:prSet/>
      <dgm:spPr/>
      <dgm:t>
        <a:bodyPr/>
        <a:lstStyle/>
        <a:p>
          <a:endParaRPr lang="en-GB"/>
        </a:p>
      </dgm:t>
    </dgm:pt>
    <dgm:pt modelId="{44DC5D21-42EE-4304-A923-011ED9767B77}" type="sibTrans" cxnId="{D39F7E7B-98E4-4C5D-B858-33F46F40CF12}">
      <dgm:prSet/>
      <dgm:spPr/>
      <dgm:t>
        <a:bodyPr/>
        <a:lstStyle/>
        <a:p>
          <a:endParaRPr lang="en-GB"/>
        </a:p>
      </dgm:t>
    </dgm:pt>
    <dgm:pt modelId="{4CA37712-BD26-4A14-8355-64AD3BA4A77F}">
      <dgm:prSet phldrT="[Text]" custT="1"/>
      <dgm:spPr/>
      <dgm:t>
        <a:bodyPr/>
        <a:lstStyle/>
        <a:p>
          <a:r>
            <a:rPr lang="en-GB" sz="2000" b="1" dirty="0" smtClean="0"/>
            <a:t>PROCESS</a:t>
          </a:r>
        </a:p>
        <a:p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Investing in systems and processes that facilitate involvement, maximise impact and help to ensure quality and value for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money</a:t>
          </a:r>
          <a:endParaRPr lang="en-GB" sz="1800" b="1" dirty="0" smtClean="0"/>
        </a:p>
      </dgm:t>
    </dgm:pt>
    <dgm:pt modelId="{1940239E-9E45-42F8-BB1D-09BEEF782FD8}" type="parTrans" cxnId="{0DF67B26-340B-4DF9-AB77-7179AAE4D536}">
      <dgm:prSet/>
      <dgm:spPr/>
      <dgm:t>
        <a:bodyPr/>
        <a:lstStyle/>
        <a:p>
          <a:endParaRPr lang="en-GB"/>
        </a:p>
      </dgm:t>
    </dgm:pt>
    <dgm:pt modelId="{7D1BCE18-130C-49CF-88DD-9941F95AF9AB}" type="sibTrans" cxnId="{0DF67B26-340B-4DF9-AB77-7179AAE4D536}">
      <dgm:prSet/>
      <dgm:spPr/>
      <dgm:t>
        <a:bodyPr/>
        <a:lstStyle/>
        <a:p>
          <a:endParaRPr lang="en-GB"/>
        </a:p>
      </dgm:t>
    </dgm:pt>
    <dgm:pt modelId="{08AD0F4B-8C2B-4C44-B33D-72573C187D8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GB" sz="2000" b="1" dirty="0" smtClean="0"/>
            <a:t>PEOPLE</a:t>
          </a:r>
        </a:p>
        <a:p>
          <a:pPr algn="ctr"/>
          <a:r>
            <a:rPr kumimoji="0" lang="en-GB" sz="18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Involving staff, students and representatives of the public and using their energy, expertise and feedback  to shape the strategy and its </a:t>
          </a:r>
          <a:r>
            <a:rPr kumimoji="0" lang="en-GB" sz="18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delivery</a:t>
          </a:r>
        </a:p>
      </dgm:t>
    </dgm:pt>
    <dgm:pt modelId="{0D05C63D-0F4E-4D92-B610-F3327F239E07}" type="parTrans" cxnId="{1DF9D504-5323-42CF-9426-9CF18D7EA8BD}">
      <dgm:prSet/>
      <dgm:spPr/>
      <dgm:t>
        <a:bodyPr/>
        <a:lstStyle/>
        <a:p>
          <a:endParaRPr lang="en-GB"/>
        </a:p>
      </dgm:t>
    </dgm:pt>
    <dgm:pt modelId="{05200B10-D082-4F29-818B-8F1E15CABBF2}" type="sibTrans" cxnId="{1DF9D504-5323-42CF-9426-9CF18D7EA8BD}">
      <dgm:prSet/>
      <dgm:spPr/>
      <dgm:t>
        <a:bodyPr/>
        <a:lstStyle/>
        <a:p>
          <a:endParaRPr lang="en-GB"/>
        </a:p>
      </dgm:t>
    </dgm:pt>
    <dgm:pt modelId="{630C818B-2630-4961-8F41-592A208D2730}" type="pres">
      <dgm:prSet presAssocID="{F5993DB2-F2EA-4DFE-857D-286AE4FCD7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17022B-B9AD-47AE-BE65-3BF73CAEC80E}" type="pres">
      <dgm:prSet presAssocID="{B6C30B18-4866-4E6C-BC29-4637FB2911D2}" presName="node" presStyleLbl="node1" presStyleIdx="0" presStyleCnt="3" custScaleX="126846" custScaleY="115188" custRadScaleRad="804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48716-E5C2-4F08-BBF3-25936D969D2D}" type="pres">
      <dgm:prSet presAssocID="{B6C30B18-4866-4E6C-BC29-4637FB2911D2}" presName="spNode" presStyleCnt="0"/>
      <dgm:spPr/>
    </dgm:pt>
    <dgm:pt modelId="{125AD861-1801-4858-B1F4-7283E9EDB1A4}" type="pres">
      <dgm:prSet presAssocID="{44DC5D21-42EE-4304-A923-011ED9767B77}" presName="sibTrans" presStyleLbl="sibTrans1D1" presStyleIdx="0" presStyleCnt="3"/>
      <dgm:spPr/>
      <dgm:t>
        <a:bodyPr/>
        <a:lstStyle/>
        <a:p>
          <a:endParaRPr lang="en-GB"/>
        </a:p>
      </dgm:t>
    </dgm:pt>
    <dgm:pt modelId="{08B289AE-7179-46E5-B06B-40730AD6209E}" type="pres">
      <dgm:prSet presAssocID="{4CA37712-BD26-4A14-8355-64AD3BA4A77F}" presName="node" presStyleLbl="node1" presStyleIdx="1" presStyleCnt="3" custScaleX="134318" custScaleY="123359" custRadScaleRad="104035" custRadScaleInc="9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E8E71-67D1-4D1C-A3C0-07D845A56C65}" type="pres">
      <dgm:prSet presAssocID="{4CA37712-BD26-4A14-8355-64AD3BA4A77F}" presName="spNode" presStyleCnt="0"/>
      <dgm:spPr/>
    </dgm:pt>
    <dgm:pt modelId="{26BE0280-30EB-411B-A935-87D1B636C3D5}" type="pres">
      <dgm:prSet presAssocID="{7D1BCE18-130C-49CF-88DD-9941F95AF9AB}" presName="sibTrans" presStyleLbl="sibTrans1D1" presStyleIdx="1" presStyleCnt="3"/>
      <dgm:spPr/>
      <dgm:t>
        <a:bodyPr/>
        <a:lstStyle/>
        <a:p>
          <a:endParaRPr lang="en-GB"/>
        </a:p>
      </dgm:t>
    </dgm:pt>
    <dgm:pt modelId="{73104454-ED2E-465D-8D41-881BF8166FD8}" type="pres">
      <dgm:prSet presAssocID="{08AD0F4B-8C2B-4C44-B33D-72573C187D80}" presName="node" presStyleLbl="node1" presStyleIdx="2" presStyleCnt="3" custScaleX="131640" custScaleY="120230" custRadScaleRad="104035" custRadScaleInc="-9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C1A11-3F70-4F80-8713-401FC8A91D12}" type="pres">
      <dgm:prSet presAssocID="{08AD0F4B-8C2B-4C44-B33D-72573C187D80}" presName="spNode" presStyleCnt="0"/>
      <dgm:spPr/>
    </dgm:pt>
    <dgm:pt modelId="{FAFB3BEB-404D-41A9-9533-CD5E88D4A69C}" type="pres">
      <dgm:prSet presAssocID="{05200B10-D082-4F29-818B-8F1E15CABBF2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BDC34994-A31E-4530-A6A4-5A4D915031A0}" type="presOf" srcId="{44DC5D21-42EE-4304-A923-011ED9767B77}" destId="{125AD861-1801-4858-B1F4-7283E9EDB1A4}" srcOrd="0" destOrd="0" presId="urn:microsoft.com/office/officeart/2005/8/layout/cycle5"/>
    <dgm:cxn modelId="{2987E6D5-B26D-47F7-B769-77CAE496B1B3}" type="presOf" srcId="{F5993DB2-F2EA-4DFE-857D-286AE4FCD778}" destId="{630C818B-2630-4961-8F41-592A208D2730}" srcOrd="0" destOrd="0" presId="urn:microsoft.com/office/officeart/2005/8/layout/cycle5"/>
    <dgm:cxn modelId="{F332FE73-2803-4AFB-8429-6CD0DE176AAF}" type="presOf" srcId="{7D1BCE18-130C-49CF-88DD-9941F95AF9AB}" destId="{26BE0280-30EB-411B-A935-87D1B636C3D5}" srcOrd="0" destOrd="0" presId="urn:microsoft.com/office/officeart/2005/8/layout/cycle5"/>
    <dgm:cxn modelId="{77E23731-E162-4E96-8B9E-8CC935FB3E1B}" type="presOf" srcId="{05200B10-D082-4F29-818B-8F1E15CABBF2}" destId="{FAFB3BEB-404D-41A9-9533-CD5E88D4A69C}" srcOrd="0" destOrd="0" presId="urn:microsoft.com/office/officeart/2005/8/layout/cycle5"/>
    <dgm:cxn modelId="{3720210C-9DA1-47B7-BB76-2DD934F28486}" type="presOf" srcId="{4CA37712-BD26-4A14-8355-64AD3BA4A77F}" destId="{08B289AE-7179-46E5-B06B-40730AD6209E}" srcOrd="0" destOrd="0" presId="urn:microsoft.com/office/officeart/2005/8/layout/cycle5"/>
    <dgm:cxn modelId="{D39F7E7B-98E4-4C5D-B858-33F46F40CF12}" srcId="{F5993DB2-F2EA-4DFE-857D-286AE4FCD778}" destId="{B6C30B18-4866-4E6C-BC29-4637FB2911D2}" srcOrd="0" destOrd="0" parTransId="{37AFF1FC-7E1A-4F8B-BE73-8B0A4DC2D094}" sibTransId="{44DC5D21-42EE-4304-A923-011ED9767B77}"/>
    <dgm:cxn modelId="{0DF67B26-340B-4DF9-AB77-7179AAE4D536}" srcId="{F5993DB2-F2EA-4DFE-857D-286AE4FCD778}" destId="{4CA37712-BD26-4A14-8355-64AD3BA4A77F}" srcOrd="1" destOrd="0" parTransId="{1940239E-9E45-42F8-BB1D-09BEEF782FD8}" sibTransId="{7D1BCE18-130C-49CF-88DD-9941F95AF9AB}"/>
    <dgm:cxn modelId="{797F5D9F-5416-48BD-BA8F-16179E56D3A5}" type="presOf" srcId="{B6C30B18-4866-4E6C-BC29-4637FB2911D2}" destId="{0A17022B-B9AD-47AE-BE65-3BF73CAEC80E}" srcOrd="0" destOrd="0" presId="urn:microsoft.com/office/officeart/2005/8/layout/cycle5"/>
    <dgm:cxn modelId="{F865F2A8-DB44-4F94-8234-611A01227DA6}" type="presOf" srcId="{08AD0F4B-8C2B-4C44-B33D-72573C187D80}" destId="{73104454-ED2E-465D-8D41-881BF8166FD8}" srcOrd="0" destOrd="0" presId="urn:microsoft.com/office/officeart/2005/8/layout/cycle5"/>
    <dgm:cxn modelId="{1DF9D504-5323-42CF-9426-9CF18D7EA8BD}" srcId="{F5993DB2-F2EA-4DFE-857D-286AE4FCD778}" destId="{08AD0F4B-8C2B-4C44-B33D-72573C187D80}" srcOrd="2" destOrd="0" parTransId="{0D05C63D-0F4E-4D92-B610-F3327F239E07}" sibTransId="{05200B10-D082-4F29-818B-8F1E15CABBF2}"/>
    <dgm:cxn modelId="{DAB52ADB-0074-46C0-99D5-9A4A80EB0437}" type="presParOf" srcId="{630C818B-2630-4961-8F41-592A208D2730}" destId="{0A17022B-B9AD-47AE-BE65-3BF73CAEC80E}" srcOrd="0" destOrd="0" presId="urn:microsoft.com/office/officeart/2005/8/layout/cycle5"/>
    <dgm:cxn modelId="{92E3BFB9-6FAC-4DB4-8EEF-6A30B177D585}" type="presParOf" srcId="{630C818B-2630-4961-8F41-592A208D2730}" destId="{55348716-E5C2-4F08-BBF3-25936D969D2D}" srcOrd="1" destOrd="0" presId="urn:microsoft.com/office/officeart/2005/8/layout/cycle5"/>
    <dgm:cxn modelId="{F8F18100-5A49-45D0-BD7C-7D9265AF2D75}" type="presParOf" srcId="{630C818B-2630-4961-8F41-592A208D2730}" destId="{125AD861-1801-4858-B1F4-7283E9EDB1A4}" srcOrd="2" destOrd="0" presId="urn:microsoft.com/office/officeart/2005/8/layout/cycle5"/>
    <dgm:cxn modelId="{353F0BC5-4D20-4BFA-9FBE-0A4FA4C3BA00}" type="presParOf" srcId="{630C818B-2630-4961-8F41-592A208D2730}" destId="{08B289AE-7179-46E5-B06B-40730AD6209E}" srcOrd="3" destOrd="0" presId="urn:microsoft.com/office/officeart/2005/8/layout/cycle5"/>
    <dgm:cxn modelId="{90968750-21C6-4B61-A2B6-5EF3063DBC67}" type="presParOf" srcId="{630C818B-2630-4961-8F41-592A208D2730}" destId="{AFBE8E71-67D1-4D1C-A3C0-07D845A56C65}" srcOrd="4" destOrd="0" presId="urn:microsoft.com/office/officeart/2005/8/layout/cycle5"/>
    <dgm:cxn modelId="{A1D7636B-6946-42A9-9219-C72D9E36504D}" type="presParOf" srcId="{630C818B-2630-4961-8F41-592A208D2730}" destId="{26BE0280-30EB-411B-A935-87D1B636C3D5}" srcOrd="5" destOrd="0" presId="urn:microsoft.com/office/officeart/2005/8/layout/cycle5"/>
    <dgm:cxn modelId="{355A817B-704E-4F85-B112-32DCDB3DB9A7}" type="presParOf" srcId="{630C818B-2630-4961-8F41-592A208D2730}" destId="{73104454-ED2E-465D-8D41-881BF8166FD8}" srcOrd="6" destOrd="0" presId="urn:microsoft.com/office/officeart/2005/8/layout/cycle5"/>
    <dgm:cxn modelId="{1AD24C71-F918-4F78-B5A9-4D1E2881B7F5}" type="presParOf" srcId="{630C818B-2630-4961-8F41-592A208D2730}" destId="{B73C1A11-3F70-4F80-8713-401FC8A91D12}" srcOrd="7" destOrd="0" presId="urn:microsoft.com/office/officeart/2005/8/layout/cycle5"/>
    <dgm:cxn modelId="{4CDFD291-1E24-4766-94C6-8223B75EDBD8}" type="presParOf" srcId="{630C818B-2630-4961-8F41-592A208D2730}" destId="{FAFB3BEB-404D-41A9-9533-CD5E88D4A69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7022B-B9AD-47AE-BE65-3BF73CAEC80E}">
      <dsp:nvSpPr>
        <dsp:cNvPr id="0" name=""/>
        <dsp:cNvSpPr/>
      </dsp:nvSpPr>
      <dsp:spPr>
        <a:xfrm>
          <a:off x="1909438" y="393385"/>
          <a:ext cx="3437120" cy="202879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PURPOSE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E</a:t>
          </a:r>
          <a:r>
            <a: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mbedding </a:t>
          </a:r>
          <a:r>
            <a: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a commitment to public engagement  in institutional mission and strategy, and championing that commitment at all </a:t>
          </a:r>
          <a:r>
            <a: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levels</a:t>
          </a:r>
          <a:endParaRPr lang="en-GB" sz="1600" kern="1200" dirty="0"/>
        </a:p>
      </dsp:txBody>
      <dsp:txXfrm>
        <a:off x="2008476" y="492423"/>
        <a:ext cx="3239044" cy="1830721"/>
      </dsp:txXfrm>
    </dsp:sp>
    <dsp:sp modelId="{125AD861-1801-4858-B1F4-7283E9EDB1A4}">
      <dsp:nvSpPr>
        <dsp:cNvPr id="0" name=""/>
        <dsp:cNvSpPr/>
      </dsp:nvSpPr>
      <dsp:spPr>
        <a:xfrm>
          <a:off x="369491" y="1840084"/>
          <a:ext cx="4694561" cy="4694561"/>
        </a:xfrm>
        <a:custGeom>
          <a:avLst/>
          <a:gdLst/>
          <a:ahLst/>
          <a:cxnLst/>
          <a:rect l="0" t="0" r="0" b="0"/>
          <a:pathLst>
            <a:path>
              <a:moveTo>
                <a:pt x="4086511" y="770954"/>
              </a:moveTo>
              <a:arcTo wR="2347280" hR="2347280" stAng="19068771" swAng="12121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89AE-7179-46E5-B06B-40730AD6209E}">
      <dsp:nvSpPr>
        <dsp:cNvPr id="0" name=""/>
        <dsp:cNvSpPr/>
      </dsp:nvSpPr>
      <dsp:spPr>
        <a:xfrm>
          <a:off x="3841003" y="3563757"/>
          <a:ext cx="3639588" cy="2172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PROCESS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Investing in systems and processes that facilitate involvement, maximise impact and help to ensure quality and value for </a:t>
          </a:r>
          <a:r>
            <a: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money</a:t>
          </a:r>
          <a:endParaRPr lang="en-GB" sz="1800" b="1" kern="1200" dirty="0" smtClean="0"/>
        </a:p>
      </dsp:txBody>
      <dsp:txXfrm>
        <a:off x="3947066" y="3669820"/>
        <a:ext cx="3427462" cy="1960586"/>
      </dsp:txXfrm>
    </dsp:sp>
    <dsp:sp modelId="{26BE0280-30EB-411B-A935-87D1B636C3D5}">
      <dsp:nvSpPr>
        <dsp:cNvPr id="0" name=""/>
        <dsp:cNvSpPr/>
      </dsp:nvSpPr>
      <dsp:spPr>
        <a:xfrm>
          <a:off x="1277394" y="1045060"/>
          <a:ext cx="4694561" cy="4694561"/>
        </a:xfrm>
        <a:custGeom>
          <a:avLst/>
          <a:gdLst/>
          <a:ahLst/>
          <a:cxnLst/>
          <a:rect l="0" t="0" r="0" b="0"/>
          <a:pathLst>
            <a:path>
              <a:moveTo>
                <a:pt x="2444862" y="4692532"/>
              </a:moveTo>
              <a:arcTo wR="2347280" hR="2347280" stAng="5257045" swAng="5253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04454-ED2E-465D-8D41-881BF8166FD8}">
      <dsp:nvSpPr>
        <dsp:cNvPr id="0" name=""/>
        <dsp:cNvSpPr/>
      </dsp:nvSpPr>
      <dsp:spPr>
        <a:xfrm>
          <a:off x="-188311" y="3591313"/>
          <a:ext cx="3567023" cy="211760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PEOPLE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Involving staff, students and representatives of the public and using their energy, expertise and feedback  to shape the strategy and its </a:t>
          </a:r>
          <a:r>
            <a: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delivery</a:t>
          </a:r>
        </a:p>
      </dsp:txBody>
      <dsp:txXfrm>
        <a:off x="-84938" y="3694686"/>
        <a:ext cx="3360277" cy="1910855"/>
      </dsp:txXfrm>
    </dsp:sp>
    <dsp:sp modelId="{FAFB3BEB-404D-41A9-9533-CD5E88D4A69C}">
      <dsp:nvSpPr>
        <dsp:cNvPr id="0" name=""/>
        <dsp:cNvSpPr/>
      </dsp:nvSpPr>
      <dsp:spPr>
        <a:xfrm>
          <a:off x="2179123" y="1851239"/>
          <a:ext cx="4694561" cy="4694561"/>
        </a:xfrm>
        <a:custGeom>
          <a:avLst/>
          <a:gdLst/>
          <a:ahLst/>
          <a:cxnLst/>
          <a:rect l="0" t="0" r="0" b="0"/>
          <a:pathLst>
            <a:path>
              <a:moveTo>
                <a:pt x="166779" y="1478291"/>
              </a:moveTo>
              <a:arcTo wR="2347280" hR="2347280" stAng="12103718" swAng="1242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1CE8-62E5-4789-9294-FED792D80F70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44F5-158E-4F09-92D4-6930B6364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7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Our focus today is solutions... And alter there will be five workshops for you to choose from where practical, positive steps are being taken to embed public engagement.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Firs, a bit of background to the two projects which have generated these workshops – the beacons for PE and the Search project.  Shortly, you’ll hear from both Gillian and Julie – but first just a bit of scene setting from me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227C3-6131-47EE-B7F8-CF9D4F93AE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3AE0F-FCFE-4976-9287-198BD3FD786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B5B4E-9CE6-41D9-9EEA-EF8E74D821B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4F5-158E-4F09-92D4-6930B63645E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24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4F5-158E-4F09-92D4-6930B63645E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0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4F5-158E-4F09-92D4-6930B63645E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8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4F5-158E-4F09-92D4-6930B63645E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4F5-158E-4F09-92D4-6930B63645E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03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5650A-2967-4848-A41D-1C57A9A6042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AF115D-63BB-4546-A824-6B5C8EDAE18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C5C550-D5AB-41B8-9018-ACAFB3448F1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4F5-158E-4F09-92D4-6930B63645E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0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C5FC-FCD7-447E-8AC1-DFF297FF6D8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C5FC-FCD7-447E-8AC1-DFF297FF6D8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We’re aiming to be very positive today – but to offer solutions you need to know what the problems are you’re trying to solve and this is a good place to start – I’m sure all or nearly all of your are aware of this hugely influential report which identified a whole host of issues ... </a:t>
            </a:r>
            <a:r>
              <a:rPr lang="en-US" smtClean="0"/>
              <a:t>In particular the research-driven culture – including pressure to publish, attract funding for and build careers on ‘hard research’ – means that public engagement is not a priority within many HEIs. Public engagement is also seen as not well regarded by peers, and is difficult to undertake as it does not bring in  significant funding.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C37C9-7AFB-44E6-A64F-780D00AE0CC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4F5-158E-4F09-92D4-6930B63645E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1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BF798-0143-4CDC-B53C-925C9AAEB55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41AD-5E56-4C20-BA65-E297365172E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6F4AB-0338-4BC6-82FD-C0E197B3C8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8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40084-1059-4881-8904-B5703416191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5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1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8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0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3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5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9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9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4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B909-6F07-4023-8248-D82C425FE3EC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0FDE-D878-4271-9793-92B1C9543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42938" y="2030983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i="1" dirty="0"/>
              <a:t>Public engagement and lifelong learning: </a:t>
            </a:r>
            <a:r>
              <a:rPr lang="en-GB" sz="5400" b="1" i="1" dirty="0" smtClean="0"/>
              <a:t/>
            </a:r>
            <a:br>
              <a:rPr lang="en-GB" sz="5400" b="1" i="1" dirty="0" smtClean="0"/>
            </a:br>
            <a:r>
              <a:rPr lang="en-GB" sz="5400" b="1" i="1" dirty="0" smtClean="0"/>
              <a:t>old </a:t>
            </a:r>
            <a:r>
              <a:rPr lang="en-GB" sz="5400" b="1" i="1" dirty="0"/>
              <a:t>wine in a new bottle, or a blended malt?</a:t>
            </a:r>
            <a:endParaRPr lang="en-US" sz="5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4605338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b="1" dirty="0" smtClean="0"/>
              <a:t>Paul Manners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800" dirty="0" smtClean="0"/>
              <a:t>Director,</a:t>
            </a:r>
            <a:r>
              <a:rPr lang="en-GB" dirty="0" smtClean="0"/>
              <a:t> </a:t>
            </a:r>
            <a:r>
              <a:rPr lang="en-GB" sz="2800" dirty="0" smtClean="0"/>
              <a:t>National Co-ordinating Centre for Public Engagement </a:t>
            </a:r>
          </a:p>
        </p:txBody>
      </p:sp>
    </p:spTree>
    <p:extLst>
      <p:ext uri="{BB962C8B-B14F-4D97-AF65-F5344CB8AC3E}">
        <p14:creationId xmlns:p14="http://schemas.microsoft.com/office/powerpoint/2010/main" val="41191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20080" y="476672"/>
          <a:ext cx="72922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3731" name="TextBox 10"/>
          <p:cNvSpPr txBox="1">
            <a:spLocks noChangeArrowheads="1"/>
          </p:cNvSpPr>
          <p:nvPr/>
        </p:nvSpPr>
        <p:spPr bwMode="auto">
          <a:xfrm>
            <a:off x="5143500" y="115888"/>
            <a:ext cx="3929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2800" b="1">
                <a:solidFill>
                  <a:srgbClr val="000000"/>
                </a:solidFill>
              </a:rPr>
              <a:t>Focal points for embedding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127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9552"/>
            <a:ext cx="4214019" cy="57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44008" y="188640"/>
            <a:ext cx="439248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/>
              <a:t>We believe that universities and research institutes have a major </a:t>
            </a:r>
            <a:r>
              <a:rPr lang="en-GB" sz="2100" b="1" dirty="0" smtClean="0"/>
              <a:t>responsibility to </a:t>
            </a:r>
            <a:r>
              <a:rPr lang="en-GB" sz="2100" b="1" dirty="0"/>
              <a:t>contribute to society through their public engagement, and that they </a:t>
            </a:r>
            <a:r>
              <a:rPr lang="en-GB" sz="2100" b="1" dirty="0" smtClean="0"/>
              <a:t>have much </a:t>
            </a:r>
            <a:r>
              <a:rPr lang="en-GB" sz="2100" b="1" dirty="0"/>
              <a:t>to gain in return</a:t>
            </a:r>
            <a:r>
              <a:rPr lang="en-GB" sz="2100" b="1" dirty="0" smtClean="0"/>
              <a:t>.</a:t>
            </a:r>
          </a:p>
          <a:p>
            <a:endParaRPr lang="en-GB" sz="2100" b="1" dirty="0"/>
          </a:p>
          <a:p>
            <a:r>
              <a:rPr lang="en-GB" sz="2100" b="1" dirty="0"/>
              <a:t>We are committed to sharing our knowledge, resources and skills with </a:t>
            </a:r>
            <a:r>
              <a:rPr lang="en-GB" sz="2100" b="1" dirty="0" smtClean="0"/>
              <a:t>the public</a:t>
            </a:r>
            <a:r>
              <a:rPr lang="en-GB" sz="2100" b="1" dirty="0"/>
              <a:t>, and to listening to and learning from the expertise and insight of </a:t>
            </a:r>
            <a:r>
              <a:rPr lang="en-GB" sz="2100" b="1" dirty="0" smtClean="0"/>
              <a:t>the different </a:t>
            </a:r>
            <a:r>
              <a:rPr lang="en-GB" sz="2100" b="1" dirty="0"/>
              <a:t>communities with which we engage</a:t>
            </a:r>
            <a:r>
              <a:rPr lang="en-GB" sz="2100" b="1" dirty="0" smtClean="0"/>
              <a:t>.</a:t>
            </a:r>
          </a:p>
          <a:p>
            <a:endParaRPr lang="en-GB" sz="2100" b="1" dirty="0"/>
          </a:p>
          <a:p>
            <a:r>
              <a:rPr lang="en-GB" sz="2100" b="1" dirty="0"/>
              <a:t>We are committed to developing our approach to managing, supporting </a:t>
            </a:r>
            <a:r>
              <a:rPr lang="en-GB" sz="2100" b="1" dirty="0" smtClean="0"/>
              <a:t>and delivering </a:t>
            </a:r>
            <a:r>
              <a:rPr lang="en-GB" sz="2100" b="1" dirty="0"/>
              <a:t>public engagement for the benefit of staff, students and the public</a:t>
            </a:r>
            <a:r>
              <a:rPr lang="en-GB" sz="2100" b="1" dirty="0" smtClean="0"/>
              <a:t>, and </a:t>
            </a:r>
            <a:r>
              <a:rPr lang="en-GB" sz="2100" b="1" dirty="0"/>
              <a:t>to sharing what we learn about effective practice.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9068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next?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4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7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7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20080" y="476672"/>
          <a:ext cx="72922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55" name="TextBox 10"/>
          <p:cNvSpPr txBox="1">
            <a:spLocks noChangeArrowheads="1"/>
          </p:cNvSpPr>
          <p:nvPr/>
        </p:nvSpPr>
        <p:spPr bwMode="auto">
          <a:xfrm>
            <a:off x="5143500" y="115888"/>
            <a:ext cx="3929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2800" b="1">
                <a:solidFill>
                  <a:srgbClr val="000000"/>
                </a:solidFill>
              </a:rPr>
              <a:t>Focal points for embedding public engagement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24175"/>
            <a:ext cx="8748713" cy="36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9388" y="3429000"/>
          <a:ext cx="8715375" cy="316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85"/>
                <a:gridCol w="6843290"/>
              </a:tblGrid>
              <a:tr h="105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MISSION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3" marR="28573" marT="28583" marB="2858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Create a shared understanding of the purpose, value, meaning and role of public engagement to staff and students and embed this in your strategy and </a:t>
                      </a: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mission.</a:t>
                      </a:r>
                    </a:p>
                  </a:txBody>
                  <a:tcPr marL="28573" marR="28573" marT="28583" marB="2858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5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latin typeface="Calibri"/>
                          <a:ea typeface="Calibri"/>
                          <a:cs typeface="Times New Roman"/>
                        </a:rPr>
                        <a:t>LEADERSHIP</a:t>
                      </a:r>
                      <a:endParaRPr lang="en-GB" sz="18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3" marR="28573" marT="28583" marB="2858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 smtClean="0">
                          <a:latin typeface="Calibri"/>
                          <a:ea typeface="Calibri"/>
                          <a:cs typeface="Times New Roman"/>
                        </a:rPr>
                        <a:t>Support champions across the organisation who embrace public engagement</a:t>
                      </a:r>
                      <a:endParaRPr lang="en-GB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3" marR="28573" marT="28583" marB="2858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5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latin typeface="Calibri"/>
                          <a:ea typeface="Calibri"/>
                          <a:cs typeface="Times New Roman"/>
                        </a:rPr>
                        <a:t>COMMUNICATION</a:t>
                      </a:r>
                      <a:endParaRPr lang="en-GB" sz="18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3" marR="28573" marT="28583" marB="2858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Communicate consistent, clear messages to validate, support and celebrate it, and ensure open and two-way communication with members of the public and community organisations.</a:t>
                      </a:r>
                      <a:endParaRPr lang="en-GB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3" marR="28573" marT="28583" marB="2858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4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20080" y="476672"/>
          <a:ext cx="72922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92150"/>
            <a:ext cx="6227763" cy="33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780" name="TextBox 10"/>
          <p:cNvSpPr txBox="1">
            <a:spLocks noChangeArrowheads="1"/>
          </p:cNvSpPr>
          <p:nvPr/>
        </p:nvSpPr>
        <p:spPr bwMode="auto">
          <a:xfrm>
            <a:off x="5143500" y="115888"/>
            <a:ext cx="3929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2800" b="1">
                <a:solidFill>
                  <a:srgbClr val="000000"/>
                </a:solidFill>
              </a:rPr>
              <a:t>Focal points for embedding public engagement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24175"/>
            <a:ext cx="4284663" cy="36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0825" y="476250"/>
          <a:ext cx="3816350" cy="6293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97"/>
                <a:gridCol w="2735753"/>
              </a:tblGrid>
              <a:tr h="2265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REWARD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69" marR="28569" marT="28578" marB="28578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Recognise 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reward 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staff involvement within recruitment, </a:t>
                      </a: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promotion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workload 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plans and performance </a:t>
                      </a: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reviews, and celebrate success</a:t>
                      </a:r>
                      <a:r>
                        <a:rPr lang="en-GB" sz="18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with awards or prizes</a:t>
                      </a: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69" marR="28569" marT="28578" marB="28578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65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SUPPORT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69" marR="28569" marT="28578" marB="28578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Co-ordinate the delivery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 public engagement to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maximise efficiency, target support, improve quality, foster innovation, join up thinking and monitor involvement and impact.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69" marR="28569" marT="28578" marB="28578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6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LEARNING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69" marR="28569" marT="28578" marB="28578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 smtClean="0">
                          <a:latin typeface="+mn-lt"/>
                          <a:ea typeface="Calibri"/>
                          <a:cs typeface="Times New Roman"/>
                        </a:rPr>
                        <a:t>Provide opportunities</a:t>
                      </a:r>
                      <a:r>
                        <a:rPr lang="en-GB" sz="1800" i="0" baseline="0" dirty="0" smtClean="0">
                          <a:latin typeface="+mn-lt"/>
                          <a:ea typeface="Calibri"/>
                          <a:cs typeface="Times New Roman"/>
                        </a:rPr>
                        <a:t> for</a:t>
                      </a:r>
                      <a:r>
                        <a:rPr lang="en-GB" sz="1800" i="0" dirty="0" smtClean="0">
                          <a:latin typeface="+mn-lt"/>
                          <a:ea typeface="Calibri"/>
                          <a:cs typeface="Times New Roman"/>
                        </a:rPr>
                        <a:t> learning and reflection a</a:t>
                      </a:r>
                      <a:r>
                        <a:rPr lang="en-GB" sz="1800" i="0" baseline="0" dirty="0" smtClean="0">
                          <a:latin typeface="+mn-lt"/>
                          <a:ea typeface="Calibri"/>
                          <a:cs typeface="Times New Roman"/>
                        </a:rPr>
                        <a:t>nd provide support for continuing professional  development and training</a:t>
                      </a:r>
                      <a:endParaRPr lang="en-GB" sz="18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69" marR="28569" marT="28578" marB="28578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20080" y="476672"/>
          <a:ext cx="72922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03" name="TextBox 10"/>
          <p:cNvSpPr txBox="1">
            <a:spLocks noChangeArrowheads="1"/>
          </p:cNvSpPr>
          <p:nvPr/>
        </p:nvSpPr>
        <p:spPr bwMode="auto">
          <a:xfrm>
            <a:off x="5143500" y="115888"/>
            <a:ext cx="3929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2800" b="1">
                <a:solidFill>
                  <a:srgbClr val="000000"/>
                </a:solidFill>
              </a:rPr>
              <a:t>Focal points for embedding public engagement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92150"/>
            <a:ext cx="6227763" cy="33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24300" y="3544888"/>
            <a:ext cx="4968875" cy="331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67175" y="1557338"/>
          <a:ext cx="4899025" cy="511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11"/>
                <a:gridCol w="3819014"/>
              </a:tblGrid>
              <a:tr h="170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STAFF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2" marR="28572" marT="28583" marB="2858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Ensure that all staff – in academic and support roles – have opportunities to get involved in informal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and formal ways.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2" marR="28572" marT="28583" marB="2858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0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STUDENTS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2" marR="28572" marT="28583" marB="2858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Proactively include and involve students in shaping the mission and in the delivery of the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strategy, and maximise opportunities for their involvement.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2" marR="28572" marT="28583" marB="2858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0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PUBLIC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2" marR="28572" marT="28583" marB="2858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 smtClean="0">
                          <a:latin typeface="+mn-lt"/>
                          <a:ea typeface="Calibri"/>
                          <a:cs typeface="Times New Roman"/>
                        </a:rPr>
                        <a:t>Invest in people, processes and infrastructure to support and nurture the involvement of  individuals and organisations external to the HEI </a:t>
                      </a:r>
                    </a:p>
                  </a:txBody>
                  <a:tcPr marL="28572" marR="28572" marT="28583" marB="2858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en University - Pi Digit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  <p:pic>
        <p:nvPicPr>
          <p:cNvPr id="1026" name="Picture 2" descr="http://t1.gstatic.com/images?q=tbn:ANd9GcRxNlmUDKMpvGSxaagu7E6wswdQMFY1Bf2yrCMwZCZT8MIY5WnDmw&amp;t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36024" cy="63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4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36024" cy="63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7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0"/>
            <a:ext cx="593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575" y="4714875"/>
            <a:ext cx="23907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285750" y="357188"/>
            <a:ext cx="81438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 </a:t>
            </a:r>
            <a:r>
              <a:rPr lang="en-GB" sz="4000" dirty="0">
                <a:latin typeface="+mn-lt"/>
              </a:rPr>
              <a:t>This initiative aims to create a culture within UK Higher Education </a:t>
            </a:r>
            <a:r>
              <a:rPr lang="en-GB" sz="4000" b="1" dirty="0">
                <a:latin typeface="+mn-lt"/>
              </a:rPr>
              <a:t>where public engagement is formalised and embedded</a:t>
            </a:r>
            <a:r>
              <a:rPr lang="en-GB" sz="4000" dirty="0">
                <a:latin typeface="+mn-lt"/>
              </a:rPr>
              <a:t> as a valued and recognised activity for staff at all levels, and for students.</a:t>
            </a:r>
            <a:endParaRPr lang="en-GB" sz="2800" dirty="0">
              <a:latin typeface="+mn-lt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143375" y="5786438"/>
            <a:ext cx="22145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Funded by the UK Funding Councils, Research Councils UK and the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Wellcome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Trust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3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1563" y="285750"/>
            <a:ext cx="7572375" cy="6357938"/>
          </a:xfrm>
          <a:prstGeom prst="ellipse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43500" y="1000125"/>
            <a:ext cx="2357438" cy="642938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Communities of place &amp; interest</a:t>
            </a:r>
          </a:p>
        </p:txBody>
      </p:sp>
      <p:sp>
        <p:nvSpPr>
          <p:cNvPr id="7" name="Oval 6"/>
          <p:cNvSpPr/>
          <p:nvPr/>
        </p:nvSpPr>
        <p:spPr>
          <a:xfrm>
            <a:off x="2500313" y="1000125"/>
            <a:ext cx="2357437" cy="642938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general public</a:t>
            </a:r>
          </a:p>
        </p:txBody>
      </p:sp>
      <p:sp>
        <p:nvSpPr>
          <p:cNvPr id="8" name="Oval 7"/>
          <p:cNvSpPr/>
          <p:nvPr/>
        </p:nvSpPr>
        <p:spPr>
          <a:xfrm>
            <a:off x="5929313" y="1928813"/>
            <a:ext cx="2357437" cy="642937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Community organisations</a:t>
            </a:r>
          </a:p>
        </p:txBody>
      </p:sp>
      <p:sp>
        <p:nvSpPr>
          <p:cNvPr id="9" name="Oval 8"/>
          <p:cNvSpPr/>
          <p:nvPr/>
        </p:nvSpPr>
        <p:spPr>
          <a:xfrm>
            <a:off x="5929313" y="2786063"/>
            <a:ext cx="1643062" cy="857250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Voluntary orgs and charities</a:t>
            </a:r>
          </a:p>
        </p:txBody>
      </p:sp>
      <p:sp>
        <p:nvSpPr>
          <p:cNvPr id="10" name="Oval 9"/>
          <p:cNvSpPr/>
          <p:nvPr/>
        </p:nvSpPr>
        <p:spPr>
          <a:xfrm>
            <a:off x="6143625" y="3857625"/>
            <a:ext cx="2357438" cy="642938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NGOs</a:t>
            </a:r>
          </a:p>
        </p:txBody>
      </p:sp>
      <p:sp>
        <p:nvSpPr>
          <p:cNvPr id="11" name="Oval 10"/>
          <p:cNvSpPr/>
          <p:nvPr/>
        </p:nvSpPr>
        <p:spPr>
          <a:xfrm>
            <a:off x="5786438" y="4643438"/>
            <a:ext cx="2357437" cy="642937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Social enterprises</a:t>
            </a:r>
          </a:p>
        </p:txBody>
      </p:sp>
      <p:sp>
        <p:nvSpPr>
          <p:cNvPr id="12" name="Oval 11"/>
          <p:cNvSpPr/>
          <p:nvPr/>
        </p:nvSpPr>
        <p:spPr>
          <a:xfrm>
            <a:off x="4000500" y="5214938"/>
            <a:ext cx="2357438" cy="642937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Businesses</a:t>
            </a:r>
          </a:p>
        </p:txBody>
      </p:sp>
      <p:sp>
        <p:nvSpPr>
          <p:cNvPr id="13" name="Oval 12"/>
          <p:cNvSpPr/>
          <p:nvPr/>
        </p:nvSpPr>
        <p:spPr>
          <a:xfrm>
            <a:off x="2000250" y="4786313"/>
            <a:ext cx="2357438" cy="642937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Enterprise agencies</a:t>
            </a:r>
          </a:p>
        </p:txBody>
      </p:sp>
      <p:sp>
        <p:nvSpPr>
          <p:cNvPr id="14" name="Oval 13"/>
          <p:cNvSpPr/>
          <p:nvPr/>
        </p:nvSpPr>
        <p:spPr>
          <a:xfrm>
            <a:off x="1500188" y="4071938"/>
            <a:ext cx="2357437" cy="642937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Regional strategic bodies</a:t>
            </a:r>
          </a:p>
        </p:txBody>
      </p:sp>
      <p:sp>
        <p:nvSpPr>
          <p:cNvPr id="15" name="Oval 14"/>
          <p:cNvSpPr/>
          <p:nvPr/>
        </p:nvSpPr>
        <p:spPr>
          <a:xfrm>
            <a:off x="1785938" y="2571750"/>
            <a:ext cx="2071687" cy="642938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Regional / national govt</a:t>
            </a:r>
          </a:p>
        </p:txBody>
      </p:sp>
      <p:sp>
        <p:nvSpPr>
          <p:cNvPr id="16" name="Oval 15"/>
          <p:cNvSpPr/>
          <p:nvPr/>
        </p:nvSpPr>
        <p:spPr>
          <a:xfrm>
            <a:off x="1643063" y="1785938"/>
            <a:ext cx="2357437" cy="642937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Schools and colleges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00500" y="214313"/>
            <a:ext cx="1928813" cy="70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Public engagement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4313" y="2857500"/>
            <a:ext cx="1500187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Civic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engagement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72375" y="2857500"/>
            <a:ext cx="150018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Community engagement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43375" y="6000750"/>
            <a:ext cx="1928813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Business engagement</a:t>
            </a:r>
          </a:p>
        </p:txBody>
      </p:sp>
      <p:sp>
        <p:nvSpPr>
          <p:cNvPr id="21" name="Oval 20"/>
          <p:cNvSpPr/>
          <p:nvPr/>
        </p:nvSpPr>
        <p:spPr>
          <a:xfrm>
            <a:off x="1714500" y="3286125"/>
            <a:ext cx="1928813" cy="642938"/>
          </a:xfrm>
          <a:prstGeom prst="ellipse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Local authorities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5750" y="214313"/>
            <a:ext cx="2000250" cy="1428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Defining the territory: universities and engagement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86188" y="2071688"/>
            <a:ext cx="2214562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Potential stakeholders or partners</a:t>
            </a:r>
          </a:p>
        </p:txBody>
      </p:sp>
    </p:spTree>
    <p:extLst>
      <p:ext uri="{BB962C8B-B14F-4D97-AF65-F5344CB8AC3E}">
        <p14:creationId xmlns:p14="http://schemas.microsoft.com/office/powerpoint/2010/main" val="21547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3501008"/>
            <a:ext cx="4032448" cy="3240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KNOWLEDGE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EXCHANGE &amp; SHARING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Increasing the two-way flow of knowledge and insight between the university and wider society</a:t>
            </a:r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US" sz="1400" b="1" i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Communicating research activity and outcomes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Contributing to regional and national policy development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Offering consultancy and CPD for community organisations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n-GB" sz="1100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188640"/>
            <a:ext cx="4320480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PUBLIC ENGAGEMENT WITH RESEARCH</a:t>
            </a:r>
          </a:p>
          <a:p>
            <a:pPr algn="ctr"/>
            <a:r>
              <a:rPr lang="en-GB" sz="1600" b="1" i="1" dirty="0" smtClean="0">
                <a:solidFill>
                  <a:schemeClr val="tx1"/>
                </a:solidFill>
              </a:rPr>
              <a:t>Actively involving the public in the research activity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i="1" dirty="0" smtClean="0">
                <a:solidFill>
                  <a:schemeClr val="tx1"/>
                </a:solidFill>
              </a:rPr>
              <a:t>of the institution</a:t>
            </a:r>
            <a:endParaRPr lang="en-GB" sz="1600" i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100" b="1" i="1" dirty="0">
              <a:solidFill>
                <a:schemeClr val="tx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Collaborative research projects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tx1"/>
                </a:solidFill>
              </a:rPr>
              <a:t> Co-produced research with the public helping to shape the research design and/or delivery</a:t>
            </a:r>
          </a:p>
          <a:p>
            <a:pPr algn="ctr"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tx1"/>
                </a:solidFill>
              </a:rPr>
              <a:t> Supporting the development of community-based researchers </a:t>
            </a:r>
          </a:p>
          <a:p>
            <a:pPr lvl="0" algn="ctr">
              <a:buFont typeface="Arial" pitchFamily="34" charset="0"/>
              <a:buChar char="•"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Seeking insight or advice to inform future activity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n-GB" sz="1100" i="1" dirty="0">
              <a:solidFill>
                <a:schemeClr val="tx1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364088" y="4437112"/>
            <a:ext cx="15065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4048" y="116632"/>
            <a:ext cx="3960440" cy="30963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ENGAGED TEACHING</a:t>
            </a:r>
          </a:p>
          <a:p>
            <a:pPr lvl="0" algn="ctr">
              <a:defRPr/>
            </a:pPr>
            <a:r>
              <a:rPr lang="en-GB" sz="1600" b="1" i="1" dirty="0">
                <a:solidFill>
                  <a:schemeClr val="tx1"/>
                </a:solidFill>
              </a:rPr>
              <a:t>Developing teaching activities which positively impact on  the community, </a:t>
            </a:r>
            <a:r>
              <a:rPr lang="en-GB" sz="1600" b="1" i="1" dirty="0" smtClean="0">
                <a:solidFill>
                  <a:schemeClr val="tx1"/>
                </a:solidFill>
              </a:rPr>
              <a:t>and </a:t>
            </a:r>
            <a:r>
              <a:rPr lang="en-GB" sz="1600" b="1" i="1" dirty="0">
                <a:solidFill>
                  <a:schemeClr val="tx1"/>
                </a:solidFill>
              </a:rPr>
              <a:t>enhance students’ engagement </a:t>
            </a:r>
            <a:r>
              <a:rPr lang="en-GB" sz="1600" b="1" i="1" dirty="0" smtClean="0">
                <a:solidFill>
                  <a:schemeClr val="tx1"/>
                </a:solidFill>
              </a:rPr>
              <a:t>skills</a:t>
            </a:r>
          </a:p>
          <a:p>
            <a:pPr lvl="0" algn="ctr">
              <a:defRPr/>
            </a:pPr>
            <a:endParaRPr lang="en-GB" sz="1100" b="1" i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GB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Supporting </a:t>
            </a:r>
            <a:r>
              <a:rPr lang="en-GB" sz="140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lifelong learning and community capacity </a:t>
            </a:r>
            <a:r>
              <a:rPr lang="en-GB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building</a:t>
            </a:r>
          </a:p>
          <a:p>
            <a:pPr lvl="0" algn="ctr">
              <a:buFont typeface="Arial" pitchFamily="34" charset="0"/>
              <a:buChar char="•"/>
              <a:defRPr/>
            </a:pPr>
            <a:r>
              <a:rPr lang="en-GB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Teaching </a:t>
            </a:r>
            <a:r>
              <a:rPr lang="en-GB" sz="140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engagement </a:t>
            </a:r>
            <a:r>
              <a:rPr lang="en-GB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skills</a:t>
            </a:r>
          </a:p>
          <a:p>
            <a:pPr lvl="0" algn="ctr">
              <a:buFont typeface="Arial" pitchFamily="34" charset="0"/>
              <a:buChar char="•"/>
              <a:defRPr/>
            </a:pPr>
            <a:r>
              <a:rPr lang="en-GB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Raising </a:t>
            </a:r>
            <a:r>
              <a:rPr lang="en-GB" sz="140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aspirations of young people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  <a:defRPr/>
            </a:pPr>
            <a:r>
              <a:rPr lang="en-GB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Service </a:t>
            </a:r>
            <a:r>
              <a:rPr lang="en-GB" sz="140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(or ‘community-based’) learning 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sz="1100" i="1" dirty="0">
              <a:solidFill>
                <a:schemeClr val="tx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308304" y="5373216"/>
            <a:ext cx="1111250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156176" y="4077071"/>
            <a:ext cx="1419225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004048" y="3284983"/>
            <a:ext cx="110966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092280" y="4653136"/>
            <a:ext cx="1111250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32040" y="3501008"/>
            <a:ext cx="4104456" cy="3240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SOCIAL RESPONSIBILITY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Seeking to maximise the benefits that the institution can generate for the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0" algn="ctr"/>
            <a:endParaRPr lang="en-GB" sz="1100" i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Opening up facilities and campus to the public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Investing in partnerships and infrastructure to support collaboration with civic society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Staff and student volunteering to support the community</a:t>
            </a:r>
          </a:p>
          <a:p>
            <a:pPr lvl="0" algn="ctr">
              <a:buFont typeface="Arial" pitchFamily="34" charset="0"/>
              <a:buChar char="•"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n-GB" sz="1100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63888" y="2780928"/>
            <a:ext cx="2160240" cy="1150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The engaged university</a:t>
            </a:r>
            <a:endParaRPr lang="en-GB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43808" y="2132856"/>
            <a:ext cx="2664296" cy="2736304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7"/>
          </p:cNvCxnSpPr>
          <p:nvPr/>
        </p:nvCxnSpPr>
        <p:spPr>
          <a:xfrm flipV="1">
            <a:off x="5117927" y="980728"/>
            <a:ext cx="1686321" cy="15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6"/>
          </p:cNvCxnSpPr>
          <p:nvPr/>
        </p:nvCxnSpPr>
        <p:spPr>
          <a:xfrm>
            <a:off x="5508104" y="3501008"/>
            <a:ext cx="21602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 flipV="1">
            <a:off x="4175956" y="33265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 flipH="1" flipV="1">
            <a:off x="1403648" y="1484784"/>
            <a:ext cx="1830337" cy="104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3568" y="3311986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</p:cNvCxnSpPr>
          <p:nvPr/>
        </p:nvCxnSpPr>
        <p:spPr>
          <a:xfrm flipH="1">
            <a:off x="1979712" y="4468438"/>
            <a:ext cx="1254273" cy="184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4"/>
          </p:cNvCxnSpPr>
          <p:nvPr/>
        </p:nvCxnSpPr>
        <p:spPr>
          <a:xfrm>
            <a:off x="4175956" y="486916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5"/>
          </p:cNvCxnSpPr>
          <p:nvPr/>
        </p:nvCxnSpPr>
        <p:spPr>
          <a:xfrm>
            <a:off x="5117927" y="4468438"/>
            <a:ext cx="1614313" cy="1624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25083" y="2348880"/>
            <a:ext cx="260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Lifelong learning / continuing education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427984" y="6926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Work-based learning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925083" y="4150821"/>
            <a:ext cx="203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Research / science communication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355976" y="56519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Participatory research / user involvement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907704" y="76470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Student volunteering / service learning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23488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82561" y="3586499"/>
            <a:ext cx="22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Civic / personal development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318816" y="5805264"/>
            <a:ext cx="15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Community development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203848" y="2978949"/>
            <a:ext cx="202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Public engagement</a:t>
            </a:r>
            <a:endParaRPr lang="en-GB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5536" y="3964382"/>
            <a:ext cx="2448273" cy="976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632" y="5157192"/>
            <a:ext cx="15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Brokerage / 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1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dirty="0"/>
          </a:p>
        </p:txBody>
      </p:sp>
      <p:pic>
        <p:nvPicPr>
          <p:cNvPr id="9219" name="Picture 3" descr="C:\Documents and Settings\p-manners.CII-CND85233JF\My Documents\My Pictures\Badock%20Hall%2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928688"/>
            <a:ext cx="3571875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643438" y="549275"/>
            <a:ext cx="40005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GB" sz="2800" b="1"/>
              <a:t>What is public engagement?</a:t>
            </a:r>
          </a:p>
          <a:p>
            <a:pPr algn="ctr">
              <a:buFont typeface="Arial" charset="0"/>
              <a:buNone/>
            </a:pPr>
            <a:endParaRPr lang="en-GB" sz="2800" b="1"/>
          </a:p>
          <a:p>
            <a:pPr algn="ctr">
              <a:buFont typeface="Arial" charset="0"/>
              <a:buNone/>
            </a:pPr>
            <a:r>
              <a:rPr lang="en-GB" sz="2400"/>
              <a:t>Public engagement describes the myriad of ways in which the activity and benefits of higher education and research can be shared with the public.  </a:t>
            </a:r>
          </a:p>
          <a:p>
            <a:pPr algn="ctr">
              <a:buFont typeface="Arial" charset="0"/>
              <a:buNone/>
            </a:pPr>
            <a:endParaRPr lang="en-GB" sz="2400"/>
          </a:p>
          <a:p>
            <a:pPr algn="ctr">
              <a:buFont typeface="Arial" charset="0"/>
              <a:buNone/>
            </a:pPr>
            <a:r>
              <a:rPr lang="en-GB" sz="2400"/>
              <a:t>Engagement is by definition a two-way process, involving interaction and listening, with the goal of  generating mutual benefit.</a:t>
            </a:r>
          </a:p>
          <a:p>
            <a:pPr algn="ctr">
              <a:buFont typeface="Arial" charset="0"/>
              <a:buNone/>
            </a:pPr>
            <a:endParaRPr lang="en-GB" sz="1600"/>
          </a:p>
          <a:p>
            <a:pPr algn="ctr">
              <a:buFont typeface="Arial" charset="0"/>
              <a:buNone/>
            </a:pPr>
            <a:endParaRPr lang="en-GB" sz="1600"/>
          </a:p>
          <a:p>
            <a:pPr algn="ctr">
              <a:buFont typeface="Arial" charset="0"/>
              <a:buNone/>
            </a:pP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9148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03166C7CE641954B74D7F06AB631" ma:contentTypeVersion="1" ma:contentTypeDescription="Create a new document." ma:contentTypeScope="" ma:versionID="b8135c81d5c7d1cc1706429bb45ab48c">
  <xsd:schema xmlns:xsd="http://www.w3.org/2001/XMLSchema" xmlns:p="http://schemas.microsoft.com/office/2006/metadata/properties" xmlns:ns2="2e992038-f43f-4418-a129-a62fbb2d09ab" targetNamespace="http://schemas.microsoft.com/office/2006/metadata/properties" ma:root="true" ma:fieldsID="801c451d9b037871198f61c0ceb9eb27" ns2:_="">
    <xsd:import namespace="2e992038-f43f-4418-a129-a62fbb2d09ab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e992038-f43f-4418-a129-a62fbb2d09ab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xsi="http://www.w3.org/2001/XMLSchema-instance" xmlns:p="http://schemas.microsoft.com/office/2006/metadata/properties">
  <documentManagement>
    <Description0 xmlns="2e992038-f43f-4418-a129-a62fbb2d09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C61342-8876-40D6-9D94-13AEA8A0BB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92038-f43f-4418-a129-a62fbb2d09a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6B44083-D9DE-4CC7-9AF1-654B4841DB71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2e992038-f43f-4418-a129-a62fbb2d09a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EE3830-CC6D-4258-A5CC-63CC8E25AE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1195</Words>
  <Application>Microsoft Office PowerPoint</Application>
  <PresentationFormat>On-screen Show (4:3)</PresentationFormat>
  <Paragraphs>144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Public engagement and lifelong learning:  old wine in a new bottle, or a blended malt?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engagement and lifelong learning:  old wine in a new bottle, or a blended malt?</dc:title>
  <dc:creator>Paul Manners</dc:creator>
  <cp:lastModifiedBy>Paul Manners</cp:lastModifiedBy>
  <cp:revision>66</cp:revision>
  <dcterms:created xsi:type="dcterms:W3CDTF">2010-01-26T06:41:00Z</dcterms:created>
  <dcterms:modified xsi:type="dcterms:W3CDTF">2011-06-29T09:20:23Z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0x010100EA5703166C7CE641954B74D7F06AB631</vt:lpwstr>
  </property>
  <property fmtid="{D5CDD505-2E9C-101B-9397-08002B2CF9AE}" pid="3" name="Order">
    <vt:r8>21700</vt:r8>
  </property>
</Properties>
</file>